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77"/>
  </p:notesMasterIdLst>
  <p:sldIdLst>
    <p:sldId id="256" r:id="rId2"/>
    <p:sldId id="275" r:id="rId3"/>
    <p:sldId id="321" r:id="rId4"/>
    <p:sldId id="322" r:id="rId5"/>
    <p:sldId id="323" r:id="rId6"/>
    <p:sldId id="324" r:id="rId7"/>
    <p:sldId id="326" r:id="rId8"/>
    <p:sldId id="328" r:id="rId9"/>
    <p:sldId id="330" r:id="rId10"/>
    <p:sldId id="331" r:id="rId11"/>
    <p:sldId id="333" r:id="rId12"/>
    <p:sldId id="335" r:id="rId13"/>
    <p:sldId id="351"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2" r:id="rId29"/>
    <p:sldId id="353" r:id="rId30"/>
    <p:sldId id="354" r:id="rId31"/>
    <p:sldId id="355" r:id="rId32"/>
    <p:sldId id="356" r:id="rId33"/>
    <p:sldId id="357" r:id="rId34"/>
    <p:sldId id="358" r:id="rId35"/>
    <p:sldId id="359" r:id="rId36"/>
    <p:sldId id="360" r:id="rId37"/>
    <p:sldId id="365" r:id="rId38"/>
    <p:sldId id="366" r:id="rId39"/>
    <p:sldId id="369" r:id="rId40"/>
    <p:sldId id="367" r:id="rId41"/>
    <p:sldId id="368" r:id="rId42"/>
    <p:sldId id="361" r:id="rId43"/>
    <p:sldId id="362" r:id="rId44"/>
    <p:sldId id="363" r:id="rId45"/>
    <p:sldId id="364" r:id="rId46"/>
    <p:sldId id="370"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383" r:id="rId60"/>
    <p:sldId id="384" r:id="rId61"/>
    <p:sldId id="385" r:id="rId62"/>
    <p:sldId id="386" r:id="rId63"/>
    <p:sldId id="387" r:id="rId64"/>
    <p:sldId id="388" r:id="rId65"/>
    <p:sldId id="389" r:id="rId66"/>
    <p:sldId id="390" r:id="rId67"/>
    <p:sldId id="397" r:id="rId68"/>
    <p:sldId id="391" r:id="rId69"/>
    <p:sldId id="392" r:id="rId70"/>
    <p:sldId id="393" r:id="rId71"/>
    <p:sldId id="394" r:id="rId72"/>
    <p:sldId id="395" r:id="rId73"/>
    <p:sldId id="396" r:id="rId74"/>
    <p:sldId id="398" r:id="rId75"/>
    <p:sldId id="32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2"/>
    <p:restoredTop sz="80403"/>
  </p:normalViewPr>
  <p:slideViewPr>
    <p:cSldViewPr snapToGrid="0" snapToObjects="1">
      <p:cViewPr>
        <p:scale>
          <a:sx n="69" d="100"/>
          <a:sy n="69" d="100"/>
        </p:scale>
        <p:origin x="984"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264AB-0806-0E45-8F77-0C6DD2508A2C}"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1CC4F1-6D1C-AF4C-A399-2ECD09392B1B}" type="slidenum">
              <a:rPr lang="en-US" smtClean="0"/>
              <a:t>‹#›</a:t>
            </a:fld>
            <a:endParaRPr lang="en-US"/>
          </a:p>
        </p:txBody>
      </p:sp>
    </p:spTree>
    <p:extLst>
      <p:ext uri="{BB962C8B-B14F-4D97-AF65-F5344CB8AC3E}">
        <p14:creationId xmlns:p14="http://schemas.microsoft.com/office/powerpoint/2010/main" val="429388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As early as 1999 they were using it to help create email filters by predicting which emails were junk, and which were relevant.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It is also used in Bing Maps as part of the traffic prediction service.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And many people know about how it was a key technology to make Kinect a reality, letting computers track people’s gestures and sort through what’s relevant and what’s not.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And today, this technology that has been developed over decades is becoming available commercially as part of Azure</a:t>
            </a:r>
          </a:p>
          <a:p>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a:t>
            </a:fld>
            <a:endParaRPr lang="en-US"/>
          </a:p>
        </p:txBody>
      </p:sp>
    </p:spTree>
    <p:extLst>
      <p:ext uri="{BB962C8B-B14F-4D97-AF65-F5344CB8AC3E}">
        <p14:creationId xmlns:p14="http://schemas.microsoft.com/office/powerpoint/2010/main" val="125922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Deployment ensures that the customer can utilize these prediction in the business applications they desire</a:t>
            </a:r>
          </a:p>
          <a:p>
            <a:r>
              <a:rPr lang="en-US" baseline="0" dirty="0"/>
              <a:t>You can set a time to reassess the model and make changes in the model if needed</a:t>
            </a:r>
          </a:p>
          <a:p>
            <a:r>
              <a:rPr lang="en-US" baseline="0" dirty="0"/>
              <a:t>In our case all of this is performed visually in ML Studio. </a:t>
            </a:r>
          </a:p>
          <a:p>
            <a:r>
              <a:rPr lang="en-US" baseline="0" dirty="0"/>
              <a:t>Once the model is ready, a few button clicks deploy it as a Web service so it can be called from client apps.</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12</a:t>
            </a:fld>
            <a:endParaRPr lang="en-US"/>
          </a:p>
        </p:txBody>
      </p:sp>
    </p:spTree>
    <p:extLst>
      <p:ext uri="{BB962C8B-B14F-4D97-AF65-F5344CB8AC3E}">
        <p14:creationId xmlns:p14="http://schemas.microsoft.com/office/powerpoint/2010/main" val="710088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Make them read the data dictionary for Loan Grant problem. </a:t>
            </a:r>
          </a:p>
        </p:txBody>
      </p:sp>
      <p:sp>
        <p:nvSpPr>
          <p:cNvPr id="4" name="Slide Number Placeholder 3"/>
          <p:cNvSpPr>
            <a:spLocks noGrp="1"/>
          </p:cNvSpPr>
          <p:nvPr>
            <p:ph type="sldNum" sz="quarter" idx="10"/>
          </p:nvPr>
        </p:nvSpPr>
        <p:spPr/>
        <p:txBody>
          <a:bodyPr/>
          <a:lstStyle/>
          <a:p>
            <a:fld id="{0B1CC4F1-6D1C-AF4C-A399-2ECD09392B1B}" type="slidenum">
              <a:rPr lang="en-US" smtClean="0"/>
              <a:t>13</a:t>
            </a:fld>
            <a:endParaRPr lang="en-US"/>
          </a:p>
        </p:txBody>
      </p:sp>
    </p:spTree>
    <p:extLst>
      <p:ext uri="{BB962C8B-B14F-4D97-AF65-F5344CB8AC3E}">
        <p14:creationId xmlns:p14="http://schemas.microsoft.com/office/powerpoint/2010/main" val="673302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steps might have been</a:t>
            </a:r>
            <a:r>
              <a:rPr lang="en-US" baseline="0" dirty="0"/>
              <a:t> covered in the previous module.</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15</a:t>
            </a:fld>
            <a:endParaRPr lang="en-US"/>
          </a:p>
        </p:txBody>
      </p:sp>
    </p:spTree>
    <p:extLst>
      <p:ext uri="{BB962C8B-B14F-4D97-AF65-F5344CB8AC3E}">
        <p14:creationId xmlns:p14="http://schemas.microsoft.com/office/powerpoint/2010/main" val="48760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steps might have been</a:t>
            </a:r>
            <a:r>
              <a:rPr lang="en-US" baseline="0" dirty="0"/>
              <a:t> covered in the previous module.</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16</a:t>
            </a:fld>
            <a:endParaRPr lang="en-US"/>
          </a:p>
        </p:txBody>
      </p:sp>
    </p:spTree>
    <p:extLst>
      <p:ext uri="{BB962C8B-B14F-4D97-AF65-F5344CB8AC3E}">
        <p14:creationId xmlns:p14="http://schemas.microsoft.com/office/powerpoint/2010/main" val="138957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them read the data dictionary too</a:t>
            </a:r>
          </a:p>
          <a:p>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19</a:t>
            </a:fld>
            <a:endParaRPr lang="en-US"/>
          </a:p>
        </p:txBody>
      </p:sp>
    </p:spTree>
    <p:extLst>
      <p:ext uri="{BB962C8B-B14F-4D97-AF65-F5344CB8AC3E}">
        <p14:creationId xmlns:p14="http://schemas.microsoft.com/office/powerpoint/2010/main" val="4234869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Loan Status </a:t>
            </a:r>
            <a:r>
              <a:rPr lang="en-US" b="1" dirty="0">
                <a:sym typeface="Wingdings" panose="05000000000000000000" pitchFamily="2" charset="2"/>
              </a:rPr>
              <a:t> Class Label (discuss class label)</a:t>
            </a:r>
            <a:endParaRPr lang="en-US" b="1" dirty="0"/>
          </a:p>
          <a:p>
            <a:pPr marL="171450" indent="-171450">
              <a:buFontTx/>
              <a:buChar char="-"/>
            </a:pPr>
            <a:r>
              <a:rPr lang="en-US" b="1" dirty="0"/>
              <a:t>After that make them explore each</a:t>
            </a:r>
            <a:r>
              <a:rPr lang="en-US" b="1" baseline="0" dirty="0"/>
              <a:t> and every other column along with their feature data-type and distribution</a:t>
            </a:r>
          </a:p>
          <a:p>
            <a:pPr marL="171450" indent="-171450">
              <a:buFontTx/>
              <a:buChar char="-"/>
            </a:pPr>
            <a:r>
              <a:rPr lang="en-US" baseline="0" dirty="0"/>
              <a:t>Making them identify the type of pre-processing they might need to do. </a:t>
            </a:r>
          </a:p>
          <a:p>
            <a:pPr marL="171450" indent="-171450">
              <a:buFontTx/>
              <a:buChar char="-"/>
            </a:pPr>
            <a:r>
              <a:rPr lang="en-US" baseline="0" dirty="0"/>
              <a:t>Identify them Unique values of Loan ID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22</a:t>
            </a:fld>
            <a:endParaRPr lang="en-US"/>
          </a:p>
        </p:txBody>
      </p:sp>
    </p:spTree>
    <p:extLst>
      <p:ext uri="{BB962C8B-B14F-4D97-AF65-F5344CB8AC3E}">
        <p14:creationId xmlns:p14="http://schemas.microsoft.com/office/powerpoint/2010/main" val="1814344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Remove duplicates </a:t>
            </a:r>
          </a:p>
          <a:p>
            <a:r>
              <a:rPr lang="en-US" dirty="0"/>
              <a:t>Make them</a:t>
            </a:r>
            <a:r>
              <a:rPr lang="en-US" baseline="0" dirty="0"/>
              <a:t> save the model before moving to the next slide.</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23</a:t>
            </a:fld>
            <a:endParaRPr lang="en-US"/>
          </a:p>
        </p:txBody>
      </p:sp>
    </p:spTree>
    <p:extLst>
      <p:ext uri="{BB962C8B-B14F-4D97-AF65-F5344CB8AC3E}">
        <p14:creationId xmlns:p14="http://schemas.microsoft.com/office/powerpoint/2010/main" val="616995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few</a:t>
            </a:r>
            <a:r>
              <a:rPr lang="en-US" baseline="0" dirty="0"/>
              <a:t> rows are eliminated. (Notify them)</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24</a:t>
            </a:fld>
            <a:endParaRPr lang="en-US"/>
          </a:p>
        </p:txBody>
      </p:sp>
    </p:spTree>
    <p:extLst>
      <p:ext uri="{BB962C8B-B14F-4D97-AF65-F5344CB8AC3E}">
        <p14:creationId xmlns:p14="http://schemas.microsoft.com/office/powerpoint/2010/main" val="1876651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Observe Credit score column and make them refer to data dictionary</a:t>
            </a:r>
          </a:p>
          <a:p>
            <a:pPr marL="171450" indent="-171450">
              <a:buFontTx/>
              <a:buChar char="-"/>
            </a:pPr>
            <a:r>
              <a:rPr lang="en-US" baseline="0" dirty="0"/>
              <a:t>Tell them to add one module after the other. </a:t>
            </a:r>
          </a:p>
          <a:p>
            <a:pPr marL="171450" indent="-171450">
              <a:buFontTx/>
              <a:buChar char="-"/>
            </a:pPr>
            <a:r>
              <a:rPr lang="en-US" baseline="0" dirty="0"/>
              <a:t>By default SQL =&gt; “</a:t>
            </a:r>
            <a:r>
              <a:rPr lang="en-US" b="1" u="sng" baseline="0" dirty="0"/>
              <a:t>select * from t1;</a:t>
            </a:r>
            <a:r>
              <a:rPr lang="en-US" baseline="0" dirty="0"/>
              <a:t>”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25</a:t>
            </a:fld>
            <a:endParaRPr lang="en-US"/>
          </a:p>
        </p:txBody>
      </p:sp>
    </p:spTree>
    <p:extLst>
      <p:ext uri="{BB962C8B-B14F-4D97-AF65-F5344CB8AC3E}">
        <p14:creationId xmlns:p14="http://schemas.microsoft.com/office/powerpoint/2010/main" val="123738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 first SQL TRANSFORM module. (simple select statement).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26</a:t>
            </a:fld>
            <a:endParaRPr lang="en-US"/>
          </a:p>
        </p:txBody>
      </p:sp>
    </p:spTree>
    <p:extLst>
      <p:ext uri="{BB962C8B-B14F-4D97-AF65-F5344CB8AC3E}">
        <p14:creationId xmlns:p14="http://schemas.microsoft.com/office/powerpoint/2010/main" val="283846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ML Studio simplifies machine learning by providing a drag-and-drop model in</a:t>
            </a:r>
            <a:r>
              <a:rPr lang="en-US" baseline="0" dirty="0"/>
              <a:t> which you build workflow.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With ML Studio you can often build sophisticated models without writing a single line of code.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it allows you to insert R and Python code anywhere in the workflow</a:t>
            </a:r>
          </a:p>
          <a:p>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4</a:t>
            </a:fld>
            <a:endParaRPr lang="en-US"/>
          </a:p>
        </p:txBody>
      </p:sp>
    </p:spTree>
    <p:extLst>
      <p:ext uri="{BB962C8B-B14F-4D97-AF65-F5344CB8AC3E}">
        <p14:creationId xmlns:p14="http://schemas.microsoft.com/office/powerpoint/2010/main" val="2027923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 second SQL TRANSFORM module. (Selecting Credit Score values greater than 1000). </a:t>
            </a:r>
          </a:p>
          <a:p>
            <a:pPr marL="171450" indent="-171450">
              <a:buFontTx/>
              <a:buChar char="-"/>
            </a:pPr>
            <a:r>
              <a:rPr lang="en-US" b="1" baseline="0" dirty="0"/>
              <a:t>Explain them the reason for doing this step. </a:t>
            </a:r>
          </a:p>
          <a:p>
            <a:pPr marL="171450" indent="-171450">
              <a:buFontTx/>
              <a:buChar char="-"/>
            </a:pPr>
            <a:r>
              <a:rPr lang="en-US" baseline="0" dirty="0"/>
              <a:t>Refer back to the data dictionary.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27</a:t>
            </a:fld>
            <a:endParaRPr lang="en-US"/>
          </a:p>
        </p:txBody>
      </p:sp>
    </p:spTree>
    <p:extLst>
      <p:ext uri="{BB962C8B-B14F-4D97-AF65-F5344CB8AC3E}">
        <p14:creationId xmlns:p14="http://schemas.microsoft.com/office/powerpoint/2010/main" val="270955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baseline="0" dirty="0"/>
              <a:t>OUTPUT:</a:t>
            </a:r>
            <a:r>
              <a:rPr lang="en-US" baseline="0" dirty="0"/>
              <a:t> The second SQL TRANSFORM module. (Selecting Credit Score values greater than 1000). </a:t>
            </a:r>
          </a:p>
          <a:p>
            <a:pPr marL="171450" indent="-171450">
              <a:buFontTx/>
              <a:buChar char="-"/>
            </a:pPr>
            <a:r>
              <a:rPr lang="en-US" b="1" baseline="0" dirty="0"/>
              <a:t>Confirm them the results.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28</a:t>
            </a:fld>
            <a:endParaRPr lang="en-US"/>
          </a:p>
        </p:txBody>
      </p:sp>
    </p:spTree>
    <p:extLst>
      <p:ext uri="{BB962C8B-B14F-4D97-AF65-F5344CB8AC3E}">
        <p14:creationId xmlns:p14="http://schemas.microsoft.com/office/powerpoint/2010/main" val="1519525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29</a:t>
            </a:fld>
            <a:endParaRPr lang="en-US"/>
          </a:p>
        </p:txBody>
      </p:sp>
    </p:spTree>
    <p:extLst>
      <p:ext uri="{BB962C8B-B14F-4D97-AF65-F5344CB8AC3E}">
        <p14:creationId xmlns:p14="http://schemas.microsoft.com/office/powerpoint/2010/main" val="1799675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Select “Credit Score” column from</a:t>
            </a:r>
            <a:r>
              <a:rPr lang="en-US" baseline="0" dirty="0"/>
              <a:t> the column selector.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30</a:t>
            </a:fld>
            <a:endParaRPr lang="en-US"/>
          </a:p>
        </p:txBody>
      </p:sp>
    </p:spTree>
    <p:extLst>
      <p:ext uri="{BB962C8B-B14F-4D97-AF65-F5344CB8AC3E}">
        <p14:creationId xmlns:p14="http://schemas.microsoft.com/office/powerpoint/2010/main" val="30329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31</a:t>
            </a:fld>
            <a:endParaRPr lang="en-US"/>
          </a:p>
        </p:txBody>
      </p:sp>
    </p:spTree>
    <p:extLst>
      <p:ext uri="{BB962C8B-B14F-4D97-AF65-F5344CB8AC3E}">
        <p14:creationId xmlns:p14="http://schemas.microsoft.com/office/powerpoint/2010/main" val="803618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Verify the output.</a:t>
            </a:r>
          </a:p>
        </p:txBody>
      </p:sp>
      <p:sp>
        <p:nvSpPr>
          <p:cNvPr id="4" name="Slide Number Placeholder 3"/>
          <p:cNvSpPr>
            <a:spLocks noGrp="1"/>
          </p:cNvSpPr>
          <p:nvPr>
            <p:ph type="sldNum" sz="quarter" idx="10"/>
          </p:nvPr>
        </p:nvSpPr>
        <p:spPr/>
        <p:txBody>
          <a:bodyPr/>
          <a:lstStyle/>
          <a:p>
            <a:fld id="{0B1CC4F1-6D1C-AF4C-A399-2ECD09392B1B}" type="slidenum">
              <a:rPr lang="en-US" smtClean="0"/>
              <a:t>32</a:t>
            </a:fld>
            <a:endParaRPr lang="en-US"/>
          </a:p>
        </p:txBody>
      </p:sp>
    </p:spTree>
    <p:extLst>
      <p:ext uri="{BB962C8B-B14F-4D97-AF65-F5344CB8AC3E}">
        <p14:creationId xmlns:p14="http://schemas.microsoft.com/office/powerpoint/2010/main" val="491325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“Add</a:t>
            </a:r>
            <a:r>
              <a:rPr lang="en-US" baseline="0" dirty="0"/>
              <a:t> Rows” module. </a:t>
            </a:r>
          </a:p>
          <a:p>
            <a:pPr marL="171450" indent="-171450">
              <a:buFontTx/>
              <a:buChar char="-"/>
            </a:pPr>
            <a:r>
              <a:rPr lang="en-US" baseline="0" dirty="0"/>
              <a:t>Make sure the </a:t>
            </a:r>
            <a:r>
              <a:rPr lang="en-US" baseline="0" dirty="0" err="1"/>
              <a:t>sql</a:t>
            </a:r>
            <a:r>
              <a:rPr lang="en-US" baseline="0" dirty="0"/>
              <a:t> transform connect </a:t>
            </a:r>
            <a:r>
              <a:rPr lang="en-US" baseline="0" dirty="0" err="1"/>
              <a:t>withr</a:t>
            </a:r>
            <a:r>
              <a:rPr lang="en-US" baseline="0" dirty="0"/>
              <a:t> left and add </a:t>
            </a:r>
            <a:r>
              <a:rPr lang="en-US" baseline="0" dirty="0" err="1"/>
              <a:t>maths</a:t>
            </a:r>
            <a:r>
              <a:rPr lang="en-US" baseline="0" dirty="0"/>
              <a:t> with the right</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33</a:t>
            </a:fld>
            <a:endParaRPr lang="en-US"/>
          </a:p>
        </p:txBody>
      </p:sp>
    </p:spTree>
    <p:extLst>
      <p:ext uri="{BB962C8B-B14F-4D97-AF65-F5344CB8AC3E}">
        <p14:creationId xmlns:p14="http://schemas.microsoft.com/office/powerpoint/2010/main" val="847957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Removing</a:t>
            </a:r>
            <a:r>
              <a:rPr lang="en-US" baseline="0" dirty="0"/>
              <a:t> the duplicates which we created, having the </a:t>
            </a:r>
            <a:r>
              <a:rPr lang="en-US" b="1" baseline="0" dirty="0"/>
              <a:t>wrong version of “Credit Score</a:t>
            </a:r>
            <a:r>
              <a:rPr lang="en-US" baseline="0" dirty="0"/>
              <a:t>”.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34</a:t>
            </a:fld>
            <a:endParaRPr lang="en-US"/>
          </a:p>
        </p:txBody>
      </p:sp>
    </p:spTree>
    <p:extLst>
      <p:ext uri="{BB962C8B-B14F-4D97-AF65-F5344CB8AC3E}">
        <p14:creationId xmlns:p14="http://schemas.microsoft.com/office/powerpoint/2010/main" val="200159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a:t>
            </a:r>
            <a:r>
              <a:rPr lang="en-US" baseline="0" dirty="0"/>
              <a:t> the reason.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35</a:t>
            </a:fld>
            <a:endParaRPr lang="en-US"/>
          </a:p>
        </p:txBody>
      </p:sp>
    </p:spTree>
    <p:extLst>
      <p:ext uri="{BB962C8B-B14F-4D97-AF65-F5344CB8AC3E}">
        <p14:creationId xmlns:p14="http://schemas.microsoft.com/office/powerpoint/2010/main" val="1709663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Verify</a:t>
            </a:r>
            <a:r>
              <a:rPr lang="en-US" baseline="0" dirty="0"/>
              <a:t> the output.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36</a:t>
            </a:fld>
            <a:endParaRPr lang="en-US"/>
          </a:p>
        </p:txBody>
      </p:sp>
    </p:spTree>
    <p:extLst>
      <p:ext uri="{BB962C8B-B14F-4D97-AF65-F5344CB8AC3E}">
        <p14:creationId xmlns:p14="http://schemas.microsoft.com/office/powerpoint/2010/main" val="703986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ML Studio provides canned implementations of 25 of </a:t>
            </a:r>
            <a:r>
              <a:rPr lang="en-US" sz="1200" kern="1200" baseline="0" dirty="0">
                <a:solidFill>
                  <a:schemeClr val="tx1"/>
                </a:solidFill>
                <a:effectLst/>
                <a:latin typeface="+mn-lt"/>
                <a:ea typeface="+mn-ea"/>
                <a:cs typeface="+mn-cs"/>
              </a:rPr>
              <a:t>the classic algorithms used in machine learning.  It divides them into four categories.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Anomaly detection is the identification of items, events, or observations which do not conform to an expected pattern or other items in a dataset. A classic example is examining a dataset representing banking transactions and detecting potentially fraudulent transactions in that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Regression algorithms seek to establish and quantify relationships between variables. By establishing a relationship between a dependent variable and one or more independent variables, regression analysis can enable the value of a dependent variable to be predicted given a set of inputs with a quantifiable accuracy. A great example can be seen at </a:t>
            </a:r>
            <a:r>
              <a:rPr lang="en-US" sz="1200" u="sng" kern="1200" dirty="0">
                <a:solidFill>
                  <a:schemeClr val="tx1"/>
                </a:solidFill>
                <a:effectLst/>
                <a:latin typeface="+mn-lt"/>
                <a:ea typeface="+mn-ea"/>
                <a:cs typeface="+mn-cs"/>
                <a:hlinkClick r:id="rId3"/>
              </a:rPr>
              <a:t>https://how-old.net/#</a:t>
            </a:r>
            <a:r>
              <a:rPr lang="en-US" sz="1200" kern="1200" dirty="0">
                <a:solidFill>
                  <a:schemeClr val="tx1"/>
                </a:solidFill>
                <a:effectLst/>
                <a:latin typeface="+mn-lt"/>
                <a:ea typeface="+mn-ea"/>
                <a:cs typeface="+mn-cs"/>
              </a:rPr>
              <a:t>, a site that lets you upload a photo and then guesses your age with uncanny accuracy. The site uses Azure Machine Learning and combines classic regression with advanced image recognition.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classification algorithms is to identify the category to which an observation belongs based on training data consisting of observations which have already been classified (assigned to a category). A great example is determining whether an e-mail belongs to the "spam" category or the "not-spam" category.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Clustering seeks to group a set of objects in such a way that objects in the same group (called a cluster) are more similar to each other than to those in other groups (clusters).</a:t>
            </a:r>
          </a:p>
          <a:p>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5</a:t>
            </a:fld>
            <a:endParaRPr lang="en-US"/>
          </a:p>
        </p:txBody>
      </p:sp>
    </p:spTree>
    <p:extLst>
      <p:ext uri="{BB962C8B-B14F-4D97-AF65-F5344CB8AC3E}">
        <p14:creationId xmlns:p14="http://schemas.microsoft.com/office/powerpoint/2010/main" val="1669944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Handling missing values</a:t>
            </a:r>
            <a:r>
              <a:rPr lang="en-US" baseline="0" dirty="0"/>
              <a:t>.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37</a:t>
            </a:fld>
            <a:endParaRPr lang="en-US"/>
          </a:p>
        </p:txBody>
      </p:sp>
    </p:spTree>
    <p:extLst>
      <p:ext uri="{BB962C8B-B14F-4D97-AF65-F5344CB8AC3E}">
        <p14:creationId xmlns:p14="http://schemas.microsoft.com/office/powerpoint/2010/main" val="549315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Showing them the components</a:t>
            </a:r>
            <a:r>
              <a:rPr lang="en-US" baseline="0" dirty="0"/>
              <a:t>.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38</a:t>
            </a:fld>
            <a:endParaRPr lang="en-US"/>
          </a:p>
        </p:txBody>
      </p:sp>
    </p:spTree>
    <p:extLst>
      <p:ext uri="{BB962C8B-B14F-4D97-AF65-F5344CB8AC3E}">
        <p14:creationId xmlns:p14="http://schemas.microsoft.com/office/powerpoint/2010/main" val="390393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Column selector</a:t>
            </a:r>
            <a:r>
              <a:rPr lang="en-US" baseline="0" dirty="0"/>
              <a:t>.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39</a:t>
            </a:fld>
            <a:endParaRPr lang="en-US"/>
          </a:p>
        </p:txBody>
      </p:sp>
    </p:spTree>
    <p:extLst>
      <p:ext uri="{BB962C8B-B14F-4D97-AF65-F5344CB8AC3E}">
        <p14:creationId xmlns:p14="http://schemas.microsoft.com/office/powerpoint/2010/main" val="758199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Ensure to replace</a:t>
            </a:r>
            <a:r>
              <a:rPr lang="en-US" baseline="0" dirty="0"/>
              <a:t> with “Median”. </a:t>
            </a:r>
            <a:r>
              <a:rPr lang="en-US" dirty="0"/>
              <a:t> </a:t>
            </a:r>
          </a:p>
          <a:p>
            <a:pPr marL="171450" indent="-171450">
              <a:buFontTx/>
              <a:buChar char="-"/>
            </a:pPr>
            <a:r>
              <a:rPr lang="en-US" b="1" dirty="0"/>
              <a:t>Explain them the reasoning</a:t>
            </a:r>
            <a:r>
              <a:rPr lang="en-US" b="1" baseline="0" dirty="0"/>
              <a:t>.</a:t>
            </a:r>
          </a:p>
          <a:p>
            <a:pPr marL="171450" indent="-171450">
              <a:buFontTx/>
              <a:buChar char="-"/>
            </a:pPr>
            <a:r>
              <a:rPr lang="en-US" b="1" baseline="0" dirty="0"/>
              <a:t>Because of their distribution and mean would be influenced by the outliers</a:t>
            </a:r>
            <a:endParaRPr lang="en-US" b="1" dirty="0"/>
          </a:p>
        </p:txBody>
      </p:sp>
      <p:sp>
        <p:nvSpPr>
          <p:cNvPr id="4" name="Slide Number Placeholder 3"/>
          <p:cNvSpPr>
            <a:spLocks noGrp="1"/>
          </p:cNvSpPr>
          <p:nvPr>
            <p:ph type="sldNum" sz="quarter" idx="10"/>
          </p:nvPr>
        </p:nvSpPr>
        <p:spPr/>
        <p:txBody>
          <a:bodyPr/>
          <a:lstStyle/>
          <a:p>
            <a:fld id="{0B1CC4F1-6D1C-AF4C-A399-2ECD09392B1B}" type="slidenum">
              <a:rPr lang="en-US" smtClean="0"/>
              <a:t>40</a:t>
            </a:fld>
            <a:endParaRPr lang="en-US"/>
          </a:p>
        </p:txBody>
      </p:sp>
    </p:spTree>
    <p:extLst>
      <p:ext uri="{BB962C8B-B14F-4D97-AF65-F5344CB8AC3E}">
        <p14:creationId xmlns:p14="http://schemas.microsoft.com/office/powerpoint/2010/main" val="176172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Verify</a:t>
            </a:r>
            <a:r>
              <a:rPr lang="en-US" b="0" baseline="0" dirty="0"/>
              <a:t> the output.</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41</a:t>
            </a:fld>
            <a:endParaRPr lang="en-US"/>
          </a:p>
        </p:txBody>
      </p:sp>
    </p:spTree>
    <p:extLst>
      <p:ext uri="{BB962C8B-B14F-4D97-AF65-F5344CB8AC3E}">
        <p14:creationId xmlns:p14="http://schemas.microsoft.com/office/powerpoint/2010/main" val="349657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Observe the missing values,</a:t>
            </a:r>
            <a:r>
              <a:rPr lang="en-US" baseline="0" dirty="0"/>
              <a:t> which we cant prune.</a:t>
            </a:r>
          </a:p>
          <a:p>
            <a:pPr marL="171450" indent="-171450">
              <a:buFontTx/>
              <a:buChar char="-"/>
            </a:pPr>
            <a:r>
              <a:rPr lang="en-US" baseline="0" dirty="0"/>
              <a:t>Hence we need to replace those missing values to avoid the loss of our data.  </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42</a:t>
            </a:fld>
            <a:endParaRPr lang="en-US"/>
          </a:p>
        </p:txBody>
      </p:sp>
    </p:spTree>
    <p:extLst>
      <p:ext uri="{BB962C8B-B14F-4D97-AF65-F5344CB8AC3E}">
        <p14:creationId xmlns:p14="http://schemas.microsoft.com/office/powerpoint/2010/main" val="571504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Using the “Clean Missing Data” module. </a:t>
            </a:r>
          </a:p>
        </p:txBody>
      </p:sp>
      <p:sp>
        <p:nvSpPr>
          <p:cNvPr id="4" name="Slide Number Placeholder 3"/>
          <p:cNvSpPr>
            <a:spLocks noGrp="1"/>
          </p:cNvSpPr>
          <p:nvPr>
            <p:ph type="sldNum" sz="quarter" idx="10"/>
          </p:nvPr>
        </p:nvSpPr>
        <p:spPr/>
        <p:txBody>
          <a:bodyPr/>
          <a:lstStyle/>
          <a:p>
            <a:fld id="{0B1CC4F1-6D1C-AF4C-A399-2ECD09392B1B}" type="slidenum">
              <a:rPr lang="en-US" smtClean="0"/>
              <a:t>43</a:t>
            </a:fld>
            <a:endParaRPr lang="en-US"/>
          </a:p>
        </p:txBody>
      </p:sp>
    </p:spTree>
    <p:extLst>
      <p:ext uri="{BB962C8B-B14F-4D97-AF65-F5344CB8AC3E}">
        <p14:creationId xmlns:p14="http://schemas.microsoft.com/office/powerpoint/2010/main" val="1861908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Ensure to replace</a:t>
            </a:r>
            <a:r>
              <a:rPr lang="en-US" baseline="0" dirty="0"/>
              <a:t> with “Median”. </a:t>
            </a:r>
            <a:r>
              <a:rPr lang="en-US" dirty="0"/>
              <a:t> </a:t>
            </a:r>
          </a:p>
          <a:p>
            <a:pPr marL="171450" indent="-171450">
              <a:buFontTx/>
              <a:buChar char="-"/>
            </a:pPr>
            <a:r>
              <a:rPr lang="en-US" b="1" dirty="0"/>
              <a:t>Explain them the reasoning</a:t>
            </a:r>
            <a:r>
              <a:rPr lang="en-US" b="1" baseline="0" dirty="0"/>
              <a:t>.</a:t>
            </a:r>
            <a:endParaRPr lang="en-US" b="1" dirty="0"/>
          </a:p>
        </p:txBody>
      </p:sp>
      <p:sp>
        <p:nvSpPr>
          <p:cNvPr id="4" name="Slide Number Placeholder 3"/>
          <p:cNvSpPr>
            <a:spLocks noGrp="1"/>
          </p:cNvSpPr>
          <p:nvPr>
            <p:ph type="sldNum" sz="quarter" idx="10"/>
          </p:nvPr>
        </p:nvSpPr>
        <p:spPr/>
        <p:txBody>
          <a:bodyPr/>
          <a:lstStyle/>
          <a:p>
            <a:fld id="{0B1CC4F1-6D1C-AF4C-A399-2ECD09392B1B}" type="slidenum">
              <a:rPr lang="en-US" smtClean="0"/>
              <a:t>44</a:t>
            </a:fld>
            <a:endParaRPr lang="en-US"/>
          </a:p>
        </p:txBody>
      </p:sp>
    </p:spTree>
    <p:extLst>
      <p:ext uri="{BB962C8B-B14F-4D97-AF65-F5344CB8AC3E}">
        <p14:creationId xmlns:p14="http://schemas.microsoft.com/office/powerpoint/2010/main" val="509942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Verify the output.</a:t>
            </a:r>
            <a:endParaRPr lang="en-US" b="1" dirty="0"/>
          </a:p>
        </p:txBody>
      </p:sp>
      <p:sp>
        <p:nvSpPr>
          <p:cNvPr id="4" name="Slide Number Placeholder 3"/>
          <p:cNvSpPr>
            <a:spLocks noGrp="1"/>
          </p:cNvSpPr>
          <p:nvPr>
            <p:ph type="sldNum" sz="quarter" idx="10"/>
          </p:nvPr>
        </p:nvSpPr>
        <p:spPr/>
        <p:txBody>
          <a:bodyPr/>
          <a:lstStyle/>
          <a:p>
            <a:fld id="{0B1CC4F1-6D1C-AF4C-A399-2ECD09392B1B}" type="slidenum">
              <a:rPr lang="en-US" smtClean="0"/>
              <a:t>45</a:t>
            </a:fld>
            <a:endParaRPr lang="en-US"/>
          </a:p>
        </p:txBody>
      </p:sp>
    </p:spTree>
    <p:extLst>
      <p:ext uri="{BB962C8B-B14F-4D97-AF65-F5344CB8AC3E}">
        <p14:creationId xmlns:p14="http://schemas.microsoft.com/office/powerpoint/2010/main" val="2130511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Identify the problem.</a:t>
            </a:r>
          </a:p>
        </p:txBody>
      </p:sp>
      <p:sp>
        <p:nvSpPr>
          <p:cNvPr id="4" name="Slide Number Placeholder 3"/>
          <p:cNvSpPr>
            <a:spLocks noGrp="1"/>
          </p:cNvSpPr>
          <p:nvPr>
            <p:ph type="sldNum" sz="quarter" idx="10"/>
          </p:nvPr>
        </p:nvSpPr>
        <p:spPr/>
        <p:txBody>
          <a:bodyPr/>
          <a:lstStyle/>
          <a:p>
            <a:fld id="{0B1CC4F1-6D1C-AF4C-A399-2ECD09392B1B}" type="slidenum">
              <a:rPr lang="en-US" smtClean="0"/>
              <a:t>46</a:t>
            </a:fld>
            <a:endParaRPr lang="en-US"/>
          </a:p>
        </p:txBody>
      </p:sp>
    </p:spTree>
    <p:extLst>
      <p:ext uri="{BB962C8B-B14F-4D97-AF65-F5344CB8AC3E}">
        <p14:creationId xmlns:p14="http://schemas.microsoft.com/office/powerpoint/2010/main" val="151104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process cycle</a:t>
            </a:r>
          </a:p>
          <a:p>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6</a:t>
            </a:fld>
            <a:endParaRPr lang="en-US"/>
          </a:p>
        </p:txBody>
      </p:sp>
    </p:spTree>
    <p:extLst>
      <p:ext uri="{BB962C8B-B14F-4D97-AF65-F5344CB8AC3E}">
        <p14:creationId xmlns:p14="http://schemas.microsoft.com/office/powerpoint/2010/main" val="2032588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Using the</a:t>
            </a:r>
            <a:r>
              <a:rPr lang="en-US" baseline="0" dirty="0"/>
              <a:t> “Clip Peak Values” module</a:t>
            </a:r>
            <a:r>
              <a:rPr lang="en-US" dirty="0"/>
              <a:t>.</a:t>
            </a:r>
            <a:endParaRPr lang="en-US" b="1" dirty="0"/>
          </a:p>
        </p:txBody>
      </p:sp>
      <p:sp>
        <p:nvSpPr>
          <p:cNvPr id="4" name="Slide Number Placeholder 3"/>
          <p:cNvSpPr>
            <a:spLocks noGrp="1"/>
          </p:cNvSpPr>
          <p:nvPr>
            <p:ph type="sldNum" sz="quarter" idx="10"/>
          </p:nvPr>
        </p:nvSpPr>
        <p:spPr/>
        <p:txBody>
          <a:bodyPr/>
          <a:lstStyle/>
          <a:p>
            <a:fld id="{0B1CC4F1-6D1C-AF4C-A399-2ECD09392B1B}" type="slidenum">
              <a:rPr lang="en-US" smtClean="0"/>
              <a:t>47</a:t>
            </a:fld>
            <a:endParaRPr lang="en-US"/>
          </a:p>
        </p:txBody>
      </p:sp>
    </p:spTree>
    <p:extLst>
      <p:ext uri="{BB962C8B-B14F-4D97-AF65-F5344CB8AC3E}">
        <p14:creationId xmlns:p14="http://schemas.microsoft.com/office/powerpoint/2010/main" val="1872626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Using the</a:t>
            </a:r>
            <a:r>
              <a:rPr lang="en-US" baseline="0" dirty="0"/>
              <a:t> “Clip Peak Values” module</a:t>
            </a:r>
            <a:r>
              <a:rPr lang="en-US" dirty="0"/>
              <a:t>.</a:t>
            </a:r>
            <a:endParaRPr lang="en-US" b="1" dirty="0"/>
          </a:p>
        </p:txBody>
      </p:sp>
      <p:sp>
        <p:nvSpPr>
          <p:cNvPr id="4" name="Slide Number Placeholder 3"/>
          <p:cNvSpPr>
            <a:spLocks noGrp="1"/>
          </p:cNvSpPr>
          <p:nvPr>
            <p:ph type="sldNum" sz="quarter" idx="10"/>
          </p:nvPr>
        </p:nvSpPr>
        <p:spPr/>
        <p:txBody>
          <a:bodyPr/>
          <a:lstStyle/>
          <a:p>
            <a:fld id="{0B1CC4F1-6D1C-AF4C-A399-2ECD09392B1B}" type="slidenum">
              <a:rPr lang="en-US" smtClean="0"/>
              <a:t>48</a:t>
            </a:fld>
            <a:endParaRPr lang="en-US"/>
          </a:p>
        </p:txBody>
      </p:sp>
    </p:spTree>
    <p:extLst>
      <p:ext uri="{BB962C8B-B14F-4D97-AF65-F5344CB8AC3E}">
        <p14:creationId xmlns:p14="http://schemas.microsoft.com/office/powerpoint/2010/main" val="334414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49</a:t>
            </a:fld>
            <a:endParaRPr lang="en-US"/>
          </a:p>
        </p:txBody>
      </p:sp>
    </p:spTree>
    <p:extLst>
      <p:ext uri="{BB962C8B-B14F-4D97-AF65-F5344CB8AC3E}">
        <p14:creationId xmlns:p14="http://schemas.microsoft.com/office/powerpoint/2010/main" val="325299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Verify</a:t>
            </a:r>
            <a:r>
              <a:rPr lang="en-US" b="0" baseline="0" dirty="0"/>
              <a:t> the output.</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50</a:t>
            </a:fld>
            <a:endParaRPr lang="en-US"/>
          </a:p>
        </p:txBody>
      </p:sp>
    </p:spTree>
    <p:extLst>
      <p:ext uri="{BB962C8B-B14F-4D97-AF65-F5344CB8AC3E}">
        <p14:creationId xmlns:p14="http://schemas.microsoft.com/office/powerpoint/2010/main" val="1763198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51</a:t>
            </a:fld>
            <a:endParaRPr lang="en-US"/>
          </a:p>
        </p:txBody>
      </p:sp>
    </p:spTree>
    <p:extLst>
      <p:ext uri="{BB962C8B-B14F-4D97-AF65-F5344CB8AC3E}">
        <p14:creationId xmlns:p14="http://schemas.microsoft.com/office/powerpoint/2010/main" val="387358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Show them the default code.</a:t>
            </a:r>
          </a:p>
        </p:txBody>
      </p:sp>
      <p:sp>
        <p:nvSpPr>
          <p:cNvPr id="4" name="Slide Number Placeholder 3"/>
          <p:cNvSpPr>
            <a:spLocks noGrp="1"/>
          </p:cNvSpPr>
          <p:nvPr>
            <p:ph type="sldNum" sz="quarter" idx="10"/>
          </p:nvPr>
        </p:nvSpPr>
        <p:spPr/>
        <p:txBody>
          <a:bodyPr/>
          <a:lstStyle/>
          <a:p>
            <a:fld id="{0B1CC4F1-6D1C-AF4C-A399-2ECD09392B1B}" type="slidenum">
              <a:rPr lang="en-US" smtClean="0"/>
              <a:t>52</a:t>
            </a:fld>
            <a:endParaRPr lang="en-US"/>
          </a:p>
        </p:txBody>
      </p:sp>
    </p:spTree>
    <p:extLst>
      <p:ext uri="{BB962C8B-B14F-4D97-AF65-F5344CB8AC3E}">
        <p14:creationId xmlns:p14="http://schemas.microsoft.com/office/powerpoint/2010/main" val="2007791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Explain our code logic.</a:t>
            </a:r>
          </a:p>
          <a:p>
            <a:pPr marL="171450" indent="-171450">
              <a:buFontTx/>
              <a:buChar char="-"/>
            </a:pPr>
            <a:r>
              <a:rPr lang="en-US" b="0" dirty="0"/>
              <a:t>Columns being affected are:</a:t>
            </a:r>
          </a:p>
          <a:p>
            <a:pPr marL="628650" lvl="1" indent="-171450">
              <a:buFontTx/>
              <a:buChar char="-"/>
            </a:pPr>
            <a:r>
              <a:rPr lang="en-US" b="0" dirty="0"/>
              <a:t>Months</a:t>
            </a:r>
            <a:r>
              <a:rPr lang="en-US" b="0" baseline="0" dirty="0"/>
              <a:t> Since Last Delinquent -&gt; NA to 0</a:t>
            </a:r>
          </a:p>
          <a:p>
            <a:pPr marL="628650" lvl="1" indent="-171450">
              <a:buFontTx/>
              <a:buChar char="-"/>
            </a:pPr>
            <a:r>
              <a:rPr lang="en-US" b="0" baseline="0" dirty="0"/>
              <a:t>Bankruptcies -&gt; NA to 0</a:t>
            </a:r>
          </a:p>
          <a:p>
            <a:pPr marL="628650" lvl="1" indent="-171450">
              <a:buFontTx/>
              <a:buChar char="-"/>
            </a:pPr>
            <a:r>
              <a:rPr lang="en-US" b="0" baseline="0" dirty="0"/>
              <a:t>Tax Liens -&gt; NA to 0</a:t>
            </a:r>
          </a:p>
          <a:p>
            <a:pPr marL="628650" lvl="1" indent="-171450">
              <a:buFontTx/>
              <a:buChar char="-"/>
            </a:pPr>
            <a:r>
              <a:rPr lang="en-US" b="0" baseline="0" dirty="0"/>
              <a:t>Home Ownership -&gt; “</a:t>
            </a:r>
            <a:r>
              <a:rPr lang="en-US" b="0" baseline="0" dirty="0" err="1"/>
              <a:t>HaveMortgage</a:t>
            </a:r>
            <a:r>
              <a:rPr lang="en-US" b="0" baseline="0" dirty="0"/>
              <a:t>” &amp; “Home Ownership” attributes to just “Home Mortgage”. </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53</a:t>
            </a:fld>
            <a:endParaRPr lang="en-US"/>
          </a:p>
        </p:txBody>
      </p:sp>
    </p:spTree>
    <p:extLst>
      <p:ext uri="{BB962C8B-B14F-4D97-AF65-F5344CB8AC3E}">
        <p14:creationId xmlns:p14="http://schemas.microsoft.com/office/powerpoint/2010/main" val="2046316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54</a:t>
            </a:fld>
            <a:endParaRPr lang="en-US"/>
          </a:p>
        </p:txBody>
      </p:sp>
    </p:spTree>
    <p:extLst>
      <p:ext uri="{BB962C8B-B14F-4D97-AF65-F5344CB8AC3E}">
        <p14:creationId xmlns:p14="http://schemas.microsoft.com/office/powerpoint/2010/main" val="83494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Verify the output.</a:t>
            </a:r>
          </a:p>
          <a:p>
            <a:pPr marL="171450" indent="-171450">
              <a:buFontTx/>
              <a:buChar char="-"/>
            </a:pPr>
            <a:r>
              <a:rPr lang="en-US" b="0" dirty="0"/>
              <a:t>Check all the features</a:t>
            </a:r>
            <a:r>
              <a:rPr lang="en-US" b="0" baseline="0" dirty="0"/>
              <a:t> which were affected. </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55</a:t>
            </a:fld>
            <a:endParaRPr lang="en-US"/>
          </a:p>
        </p:txBody>
      </p:sp>
    </p:spTree>
    <p:extLst>
      <p:ext uri="{BB962C8B-B14F-4D97-AF65-F5344CB8AC3E}">
        <p14:creationId xmlns:p14="http://schemas.microsoft.com/office/powerpoint/2010/main" val="468584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Same procedure</a:t>
            </a:r>
            <a:r>
              <a:rPr lang="en-US" b="0" baseline="0" dirty="0"/>
              <a:t> for different column, (converting the datatypes)</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56</a:t>
            </a:fld>
            <a:endParaRPr lang="en-US"/>
          </a:p>
        </p:txBody>
      </p:sp>
    </p:spTree>
    <p:extLst>
      <p:ext uri="{BB962C8B-B14F-4D97-AF65-F5344CB8AC3E}">
        <p14:creationId xmlns:p14="http://schemas.microsoft.com/office/powerpoint/2010/main" val="71357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Objectives &amp; requirement</a:t>
            </a:r>
          </a:p>
          <a:p>
            <a:pPr marL="171450" indent="-171450">
              <a:buFontTx/>
              <a:buChar char="-"/>
            </a:pPr>
            <a:r>
              <a:rPr lang="en-US" dirty="0"/>
              <a:t>Efforts made earlier</a:t>
            </a:r>
          </a:p>
          <a:p>
            <a:pPr marL="171450" indent="-171450">
              <a:buFontTx/>
              <a:buChar char="-"/>
            </a:pPr>
            <a:r>
              <a:rPr lang="en-US" dirty="0"/>
              <a:t>Is it a data mining </a:t>
            </a:r>
            <a:r>
              <a:rPr lang="en-US" dirty="0" err="1"/>
              <a:t>prob</a:t>
            </a:r>
            <a:r>
              <a:rPr lang="en-US" dirty="0"/>
              <a:t>?</a:t>
            </a:r>
          </a:p>
          <a:p>
            <a:pPr marL="171450" indent="-171450">
              <a:buFontTx/>
              <a:buChar char="-"/>
            </a:pPr>
            <a:r>
              <a:rPr lang="en-US" dirty="0"/>
              <a:t>Time , technology  </a:t>
            </a:r>
            <a:r>
              <a:rPr lang="en-US" dirty="0" err="1"/>
              <a:t>req</a:t>
            </a:r>
            <a:r>
              <a:rPr lang="en-US" dirty="0"/>
              <a:t>? human resource needed?</a:t>
            </a:r>
          </a:p>
          <a:p>
            <a:pPr marL="0" indent="0">
              <a:buFontTx/>
              <a:buNone/>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7</a:t>
            </a:fld>
            <a:endParaRPr lang="en-US"/>
          </a:p>
        </p:txBody>
      </p:sp>
    </p:spTree>
    <p:extLst>
      <p:ext uri="{BB962C8B-B14F-4D97-AF65-F5344CB8AC3E}">
        <p14:creationId xmlns:p14="http://schemas.microsoft.com/office/powerpoint/2010/main" val="295830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Same procedure</a:t>
            </a:r>
            <a:r>
              <a:rPr lang="en-US" b="0" baseline="0" dirty="0"/>
              <a:t> for different column, (converting the datatypes)</a:t>
            </a:r>
            <a:endParaRPr lang="en-US" b="0" dirty="0"/>
          </a:p>
          <a:p>
            <a:pPr marL="171450" indent="-171450">
              <a:buFontTx/>
              <a:buChar char="-"/>
            </a:pPr>
            <a:r>
              <a:rPr lang="en-US" b="0" dirty="0"/>
              <a:t>Verify the output.</a:t>
            </a:r>
          </a:p>
          <a:p>
            <a:pPr marL="171450" indent="-171450">
              <a:buFontTx/>
              <a:buChar char="-"/>
            </a:pPr>
            <a:r>
              <a:rPr lang="en-US" b="0" dirty="0"/>
              <a:t>Check all the features</a:t>
            </a:r>
            <a:r>
              <a:rPr lang="en-US" b="0" baseline="0" dirty="0"/>
              <a:t> which were affected. </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57</a:t>
            </a:fld>
            <a:endParaRPr lang="en-US"/>
          </a:p>
        </p:txBody>
      </p:sp>
    </p:spTree>
    <p:extLst>
      <p:ext uri="{BB962C8B-B14F-4D97-AF65-F5344CB8AC3E}">
        <p14:creationId xmlns:p14="http://schemas.microsoft.com/office/powerpoint/2010/main" val="1919730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Clean missing data produced from converting to</a:t>
            </a:r>
            <a:r>
              <a:rPr lang="en-US" b="0" baseline="0" dirty="0"/>
              <a:t> numeric values. </a:t>
            </a:r>
          </a:p>
          <a:p>
            <a:pPr marL="171450" indent="-171450">
              <a:buFontTx/>
              <a:buChar char="-"/>
            </a:pPr>
            <a:r>
              <a:rPr lang="en-US" b="1" baseline="0" dirty="0"/>
              <a:t>REMOVE THE ROWS. (Few in number)</a:t>
            </a:r>
            <a:endParaRPr lang="en-US" b="1" dirty="0"/>
          </a:p>
        </p:txBody>
      </p:sp>
      <p:sp>
        <p:nvSpPr>
          <p:cNvPr id="4" name="Slide Number Placeholder 3"/>
          <p:cNvSpPr>
            <a:spLocks noGrp="1"/>
          </p:cNvSpPr>
          <p:nvPr>
            <p:ph type="sldNum" sz="quarter" idx="10"/>
          </p:nvPr>
        </p:nvSpPr>
        <p:spPr/>
        <p:txBody>
          <a:bodyPr/>
          <a:lstStyle/>
          <a:p>
            <a:fld id="{0B1CC4F1-6D1C-AF4C-A399-2ECD09392B1B}" type="slidenum">
              <a:rPr lang="en-US" smtClean="0"/>
              <a:t>58</a:t>
            </a:fld>
            <a:endParaRPr lang="en-US"/>
          </a:p>
        </p:txBody>
      </p:sp>
    </p:spTree>
    <p:extLst>
      <p:ext uri="{BB962C8B-B14F-4D97-AF65-F5344CB8AC3E}">
        <p14:creationId xmlns:p14="http://schemas.microsoft.com/office/powerpoint/2010/main" val="8425376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Using</a:t>
            </a:r>
            <a:r>
              <a:rPr lang="en-US" b="0" baseline="0" dirty="0"/>
              <a:t> ”Edit metadata”.</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59</a:t>
            </a:fld>
            <a:endParaRPr lang="en-US"/>
          </a:p>
        </p:txBody>
      </p:sp>
    </p:spTree>
    <p:extLst>
      <p:ext uri="{BB962C8B-B14F-4D97-AF65-F5344CB8AC3E}">
        <p14:creationId xmlns:p14="http://schemas.microsoft.com/office/powerpoint/2010/main" val="1269683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Using</a:t>
            </a:r>
            <a:r>
              <a:rPr lang="en-US" b="0" baseline="0" dirty="0"/>
              <a:t> ”Edit metadata”.</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60</a:t>
            </a:fld>
            <a:endParaRPr lang="en-US"/>
          </a:p>
        </p:txBody>
      </p:sp>
    </p:spTree>
    <p:extLst>
      <p:ext uri="{BB962C8B-B14F-4D97-AF65-F5344CB8AC3E}">
        <p14:creationId xmlns:p14="http://schemas.microsoft.com/office/powerpoint/2010/main" val="17319825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Using</a:t>
            </a:r>
            <a:r>
              <a:rPr lang="en-US" b="0" baseline="0" dirty="0"/>
              <a:t> ”Edit </a:t>
            </a:r>
            <a:r>
              <a:rPr lang="en-US" b="0" baseline="0"/>
              <a:t>metadata”.</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61</a:t>
            </a:fld>
            <a:endParaRPr lang="en-US"/>
          </a:p>
        </p:txBody>
      </p:sp>
    </p:spTree>
    <p:extLst>
      <p:ext uri="{BB962C8B-B14F-4D97-AF65-F5344CB8AC3E}">
        <p14:creationId xmlns:p14="http://schemas.microsoft.com/office/powerpoint/2010/main" val="1329417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Identify</a:t>
            </a:r>
            <a:r>
              <a:rPr lang="en-US" b="0" baseline="0" dirty="0"/>
              <a:t> them the need for doing this by observing the data.</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62</a:t>
            </a:fld>
            <a:endParaRPr lang="en-US"/>
          </a:p>
        </p:txBody>
      </p:sp>
    </p:spTree>
    <p:extLst>
      <p:ext uri="{BB962C8B-B14F-4D97-AF65-F5344CB8AC3E}">
        <p14:creationId xmlns:p14="http://schemas.microsoft.com/office/powerpoint/2010/main" val="8552074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63</a:t>
            </a:fld>
            <a:endParaRPr lang="en-US"/>
          </a:p>
        </p:txBody>
      </p:sp>
    </p:spTree>
    <p:extLst>
      <p:ext uri="{BB962C8B-B14F-4D97-AF65-F5344CB8AC3E}">
        <p14:creationId xmlns:p14="http://schemas.microsoft.com/office/powerpoint/2010/main" val="255432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Ensure the following properties.</a:t>
            </a:r>
          </a:p>
        </p:txBody>
      </p:sp>
      <p:sp>
        <p:nvSpPr>
          <p:cNvPr id="4" name="Slide Number Placeholder 3"/>
          <p:cNvSpPr>
            <a:spLocks noGrp="1"/>
          </p:cNvSpPr>
          <p:nvPr>
            <p:ph type="sldNum" sz="quarter" idx="10"/>
          </p:nvPr>
        </p:nvSpPr>
        <p:spPr/>
        <p:txBody>
          <a:bodyPr/>
          <a:lstStyle/>
          <a:p>
            <a:fld id="{0B1CC4F1-6D1C-AF4C-A399-2ECD09392B1B}" type="slidenum">
              <a:rPr lang="en-US" smtClean="0"/>
              <a:t>64</a:t>
            </a:fld>
            <a:endParaRPr lang="en-US"/>
          </a:p>
        </p:txBody>
      </p:sp>
    </p:spTree>
    <p:extLst>
      <p:ext uri="{BB962C8B-B14F-4D97-AF65-F5344CB8AC3E}">
        <p14:creationId xmlns:p14="http://schemas.microsoft.com/office/powerpoint/2010/main" val="2074874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Verify the output.</a:t>
            </a:r>
          </a:p>
        </p:txBody>
      </p:sp>
      <p:sp>
        <p:nvSpPr>
          <p:cNvPr id="4" name="Slide Number Placeholder 3"/>
          <p:cNvSpPr>
            <a:spLocks noGrp="1"/>
          </p:cNvSpPr>
          <p:nvPr>
            <p:ph type="sldNum" sz="quarter" idx="10"/>
          </p:nvPr>
        </p:nvSpPr>
        <p:spPr/>
        <p:txBody>
          <a:bodyPr/>
          <a:lstStyle/>
          <a:p>
            <a:fld id="{0B1CC4F1-6D1C-AF4C-A399-2ECD09392B1B}" type="slidenum">
              <a:rPr lang="en-US" smtClean="0"/>
              <a:t>65</a:t>
            </a:fld>
            <a:endParaRPr lang="en-US"/>
          </a:p>
        </p:txBody>
      </p:sp>
    </p:spTree>
    <p:extLst>
      <p:ext uri="{BB962C8B-B14F-4D97-AF65-F5344CB8AC3E}">
        <p14:creationId xmlns:p14="http://schemas.microsoft.com/office/powerpoint/2010/main" val="2059676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Verify the output.</a:t>
            </a:r>
          </a:p>
        </p:txBody>
      </p:sp>
      <p:sp>
        <p:nvSpPr>
          <p:cNvPr id="4" name="Slide Number Placeholder 3"/>
          <p:cNvSpPr>
            <a:spLocks noGrp="1"/>
          </p:cNvSpPr>
          <p:nvPr>
            <p:ph type="sldNum" sz="quarter" idx="10"/>
          </p:nvPr>
        </p:nvSpPr>
        <p:spPr/>
        <p:txBody>
          <a:bodyPr/>
          <a:lstStyle/>
          <a:p>
            <a:fld id="{0B1CC4F1-6D1C-AF4C-A399-2ECD09392B1B}" type="slidenum">
              <a:rPr lang="en-US" smtClean="0"/>
              <a:t>66</a:t>
            </a:fld>
            <a:endParaRPr lang="en-US"/>
          </a:p>
        </p:txBody>
      </p:sp>
    </p:spTree>
    <p:extLst>
      <p:ext uri="{BB962C8B-B14F-4D97-AF65-F5344CB8AC3E}">
        <p14:creationId xmlns:p14="http://schemas.microsoft.com/office/powerpoint/2010/main" val="181807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Data understanding .. Enough to solve business need</a:t>
            </a:r>
          </a:p>
          <a:p>
            <a:pPr marL="171450" indent="-171450">
              <a:buFontTx/>
              <a:buChar char="-"/>
            </a:pPr>
            <a:r>
              <a:rPr lang="en-US" dirty="0"/>
              <a:t>What needed vs available</a:t>
            </a:r>
          </a:p>
          <a:p>
            <a:pPr marL="171450" indent="-171450">
              <a:buFontTx/>
              <a:buChar char="-"/>
            </a:pPr>
            <a:r>
              <a:rPr lang="en-US" dirty="0"/>
              <a:t>Identify Data quality issues</a:t>
            </a:r>
          </a:p>
          <a:p>
            <a:pPr marL="171450" indent="-171450">
              <a:buFontTx/>
              <a:buChar char="-"/>
            </a:pPr>
            <a:r>
              <a:rPr lang="en-US" dirty="0"/>
              <a:t>Tools and structure needed to solve the </a:t>
            </a:r>
            <a:r>
              <a:rPr lang="en-US" dirty="0" err="1"/>
              <a:t>prob</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8</a:t>
            </a:fld>
            <a:endParaRPr lang="en-US"/>
          </a:p>
        </p:txBody>
      </p:sp>
    </p:spTree>
    <p:extLst>
      <p:ext uri="{BB962C8B-B14F-4D97-AF65-F5344CB8AC3E}">
        <p14:creationId xmlns:p14="http://schemas.microsoft.com/office/powerpoint/2010/main" val="32824174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boosted decision tree is an ensemble learning method in which the second tree corrects for the errors of the first tree, the third tree corrects for the errors of the first and second trees, and so forth. Predictions are based on the entire ensemble of trees together that makes the prediction.</a:t>
            </a:r>
          </a:p>
          <a:p>
            <a:r>
              <a:rPr lang="en-US" sz="1200" b="0" i="0" kern="1200" dirty="0">
                <a:solidFill>
                  <a:schemeClr val="tx1"/>
                </a:solidFill>
                <a:effectLst/>
                <a:latin typeface="+mn-lt"/>
                <a:ea typeface="+mn-ea"/>
                <a:cs typeface="+mn-cs"/>
              </a:rPr>
              <a:t>- Weighted sample</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Ensemble learning helps improve machine learning results by combining several models. This approach allows the production of better predictive performance compared to a single model.</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Bagging ensemble </a:t>
            </a:r>
            <a:r>
              <a:rPr lang="en-US" sz="1200" b="0" i="1" kern="1200" dirty="0" err="1">
                <a:solidFill>
                  <a:schemeClr val="tx1"/>
                </a:solidFill>
                <a:effectLst/>
                <a:latin typeface="+mn-lt"/>
                <a:ea typeface="+mn-ea"/>
                <a:cs typeface="+mn-cs"/>
              </a:rPr>
              <a:t>avg</a:t>
            </a:r>
            <a:r>
              <a:rPr lang="en-US" sz="1200" b="0" i="1" kern="1200" dirty="0">
                <a:solidFill>
                  <a:schemeClr val="tx1"/>
                </a:solidFill>
                <a:effectLst/>
                <a:latin typeface="+mn-lt"/>
                <a:ea typeface="+mn-ea"/>
                <a:cs typeface="+mn-cs"/>
              </a:rPr>
              <a:t> taken</a:t>
            </a:r>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67</a:t>
            </a:fld>
            <a:endParaRPr lang="en-US"/>
          </a:p>
        </p:txBody>
      </p:sp>
    </p:spTree>
    <p:extLst>
      <p:ext uri="{BB962C8B-B14F-4D97-AF65-F5344CB8AC3E}">
        <p14:creationId xmlns:p14="http://schemas.microsoft.com/office/powerpoint/2010/main" val="2789886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this module performs a </a:t>
            </a:r>
            <a:r>
              <a:rPr lang="en-US" sz="1200" b="0" i="1" kern="1200" dirty="0">
                <a:solidFill>
                  <a:schemeClr val="tx1"/>
                </a:solidFill>
                <a:effectLst/>
                <a:latin typeface="+mn-lt"/>
                <a:ea typeface="+mn-ea"/>
                <a:cs typeface="+mn-cs"/>
              </a:rPr>
              <a:t>parameter sweep</a:t>
            </a:r>
            <a:r>
              <a:rPr lang="en-US" sz="1200" b="0" i="0" kern="1200" dirty="0">
                <a:solidFill>
                  <a:schemeClr val="tx1"/>
                </a:solidFill>
                <a:effectLst/>
                <a:latin typeface="+mn-lt"/>
                <a:ea typeface="+mn-ea"/>
                <a:cs typeface="+mn-cs"/>
              </a:rPr>
              <a:t> over the specified parameter settings, and learns an optimal set of </a:t>
            </a:r>
            <a:r>
              <a:rPr lang="en-US" sz="1200" b="0" i="1" kern="1200" dirty="0">
                <a:solidFill>
                  <a:schemeClr val="tx1"/>
                </a:solidFill>
                <a:effectLst/>
                <a:latin typeface="+mn-lt"/>
                <a:ea typeface="+mn-ea"/>
                <a:cs typeface="+mn-cs"/>
              </a:rPr>
              <a:t>hyperparameters</a:t>
            </a:r>
            <a:r>
              <a:rPr lang="en-US" sz="1200" b="0" i="0" kern="1200" dirty="0">
                <a:solidFill>
                  <a:schemeClr val="tx1"/>
                </a:solidFill>
                <a:effectLst/>
                <a:latin typeface="+mn-lt"/>
                <a:ea typeface="+mn-ea"/>
                <a:cs typeface="+mn-cs"/>
              </a:rPr>
              <a:t>, which might be different for each specific decision tree, dataset, or regression method. The process of finding the optimal configuration is sometimes called </a:t>
            </a:r>
            <a:r>
              <a:rPr lang="en-US" sz="1200" b="0" i="1" kern="1200" dirty="0">
                <a:solidFill>
                  <a:schemeClr val="tx1"/>
                </a:solidFill>
                <a:effectLst/>
                <a:latin typeface="+mn-lt"/>
                <a:ea typeface="+mn-ea"/>
                <a:cs typeface="+mn-cs"/>
              </a:rPr>
              <a:t>tuning</a:t>
            </a:r>
            <a:r>
              <a:rPr lang="en-US" sz="1200" b="0" i="0" kern="1200" dirty="0">
                <a:solidFill>
                  <a:schemeClr val="tx1"/>
                </a:solidFill>
                <a:effectLst/>
                <a:latin typeface="+mn-lt"/>
                <a:ea typeface="+mn-ea"/>
                <a:cs typeface="+mn-cs"/>
              </a:rPr>
              <a:t>.</a:t>
            </a:r>
          </a:p>
          <a:p>
            <a:pPr marL="171450" indent="-171450">
              <a:buFontTx/>
              <a:buChar char="-"/>
            </a:pPr>
            <a:r>
              <a:rPr lang="en-US" sz="1200" b="0" i="0" kern="1200" dirty="0">
                <a:solidFill>
                  <a:schemeClr val="tx1"/>
                </a:solidFill>
                <a:effectLst/>
                <a:latin typeface="+mn-lt"/>
                <a:ea typeface="+mn-ea"/>
                <a:cs typeface="+mn-cs"/>
              </a:rPr>
              <a:t>the module will randomly select parameter values over a system-defined range. You must specify the maximum number of runs that you want the module to execute. </a:t>
            </a:r>
            <a:r>
              <a:rPr lang="en-US" sz="1200" b="0" i="0" kern="1200">
                <a:solidFill>
                  <a:schemeClr val="tx1"/>
                </a:solidFill>
                <a:effectLst/>
                <a:latin typeface="+mn-lt"/>
                <a:ea typeface="+mn-ea"/>
                <a:cs typeface="+mn-cs"/>
              </a:rPr>
              <a:t>This option is useful for cases where you want to increase model performance using the metrics of your choice but still conserve computing resources.</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68</a:t>
            </a:fld>
            <a:endParaRPr lang="en-US"/>
          </a:p>
        </p:txBody>
      </p:sp>
    </p:spTree>
    <p:extLst>
      <p:ext uri="{BB962C8B-B14F-4D97-AF65-F5344CB8AC3E}">
        <p14:creationId xmlns:p14="http://schemas.microsoft.com/office/powerpoint/2010/main" val="3299728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69</a:t>
            </a:fld>
            <a:endParaRPr lang="en-US"/>
          </a:p>
        </p:txBody>
      </p:sp>
    </p:spTree>
    <p:extLst>
      <p:ext uri="{BB962C8B-B14F-4D97-AF65-F5344CB8AC3E}">
        <p14:creationId xmlns:p14="http://schemas.microsoft.com/office/powerpoint/2010/main" val="7694803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70</a:t>
            </a:fld>
            <a:endParaRPr lang="en-US"/>
          </a:p>
        </p:txBody>
      </p:sp>
    </p:spTree>
    <p:extLst>
      <p:ext uri="{BB962C8B-B14F-4D97-AF65-F5344CB8AC3E}">
        <p14:creationId xmlns:p14="http://schemas.microsoft.com/office/powerpoint/2010/main" val="12896061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ROC Curve and AUC.</a:t>
            </a:r>
            <a:r>
              <a:rPr lang="en-US" b="0" baseline="0" dirty="0"/>
              <a:t> </a:t>
            </a:r>
          </a:p>
          <a:p>
            <a:pPr marL="171450" indent="-171450">
              <a:buFontTx/>
              <a:buChar char="-"/>
            </a:pPr>
            <a:r>
              <a:rPr lang="en-US" b="0" baseline="0" dirty="0"/>
              <a:t>Don</a:t>
            </a:r>
            <a:r>
              <a:rPr lang="uk-UA" b="0" baseline="0" dirty="0"/>
              <a:t>’</a:t>
            </a:r>
            <a:r>
              <a:rPr lang="en-US" b="0" baseline="0" dirty="0"/>
              <a:t>t need to calculate these values. </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71</a:t>
            </a:fld>
            <a:endParaRPr lang="en-US"/>
          </a:p>
        </p:txBody>
      </p:sp>
    </p:spTree>
    <p:extLst>
      <p:ext uri="{BB962C8B-B14F-4D97-AF65-F5344CB8AC3E}">
        <p14:creationId xmlns:p14="http://schemas.microsoft.com/office/powerpoint/2010/main" val="698233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Takes</a:t>
            </a:r>
            <a:r>
              <a:rPr lang="en-US" b="0" baseline="0" dirty="0"/>
              <a:t> a little time to perform. </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72</a:t>
            </a:fld>
            <a:endParaRPr lang="en-US"/>
          </a:p>
        </p:txBody>
      </p:sp>
    </p:spTree>
    <p:extLst>
      <p:ext uri="{BB962C8B-B14F-4D97-AF65-F5344CB8AC3E}">
        <p14:creationId xmlns:p14="http://schemas.microsoft.com/office/powerpoint/2010/main" val="12499112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a:t>Takes</a:t>
            </a:r>
            <a:r>
              <a:rPr lang="en-US" b="0" baseline="0"/>
              <a:t> a little time to perform. </a:t>
            </a:r>
            <a:endParaRPr lang="en-US" b="0" dirty="0"/>
          </a:p>
        </p:txBody>
      </p:sp>
      <p:sp>
        <p:nvSpPr>
          <p:cNvPr id="4" name="Slide Number Placeholder 3"/>
          <p:cNvSpPr>
            <a:spLocks noGrp="1"/>
          </p:cNvSpPr>
          <p:nvPr>
            <p:ph type="sldNum" sz="quarter" idx="10"/>
          </p:nvPr>
        </p:nvSpPr>
        <p:spPr/>
        <p:txBody>
          <a:bodyPr/>
          <a:lstStyle/>
          <a:p>
            <a:fld id="{0B1CC4F1-6D1C-AF4C-A399-2ECD09392B1B}" type="slidenum">
              <a:rPr lang="en-US" smtClean="0"/>
              <a:t>73</a:t>
            </a:fld>
            <a:endParaRPr lang="en-US"/>
          </a:p>
        </p:txBody>
      </p:sp>
    </p:spTree>
    <p:extLst>
      <p:ext uri="{BB962C8B-B14F-4D97-AF65-F5344CB8AC3E}">
        <p14:creationId xmlns:p14="http://schemas.microsoft.com/office/powerpoint/2010/main" val="21829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preparations includes:</a:t>
            </a:r>
          </a:p>
          <a:p>
            <a:pPr marL="171450" indent="-171450">
              <a:buFontTx/>
              <a:buChar char="-"/>
            </a:pPr>
            <a:r>
              <a:rPr lang="en-US" dirty="0"/>
              <a:t>Attribute selection</a:t>
            </a:r>
          </a:p>
          <a:p>
            <a:pPr marL="171450" indent="-171450">
              <a:buFontTx/>
              <a:buChar char="-"/>
            </a:pPr>
            <a:r>
              <a:rPr lang="en-US" dirty="0"/>
              <a:t>Cleansing and transformation</a:t>
            </a:r>
          </a:p>
          <a:p>
            <a:pPr marL="171450" indent="-171450">
              <a:buFontTx/>
              <a:buChar char="-"/>
            </a:pPr>
            <a:r>
              <a:rPr lang="en-US" dirty="0"/>
              <a:t>What features to keep and discard </a:t>
            </a:r>
          </a:p>
          <a:p>
            <a:pPr marL="171450" indent="-171450">
              <a:buFontTx/>
              <a:buChar char="-"/>
            </a:pPr>
            <a:r>
              <a:rPr lang="en-US" dirty="0"/>
              <a:t>EDA and visualizations</a:t>
            </a:r>
          </a:p>
          <a:p>
            <a:pPr marL="171450" indent="-171450">
              <a:buFontTx/>
              <a:buChar char="-"/>
            </a:pPr>
            <a:r>
              <a:rPr lang="en-US" dirty="0"/>
              <a:t>Iterative process</a:t>
            </a:r>
          </a:p>
        </p:txBody>
      </p:sp>
      <p:sp>
        <p:nvSpPr>
          <p:cNvPr id="4" name="Slide Number Placeholder 3"/>
          <p:cNvSpPr>
            <a:spLocks noGrp="1"/>
          </p:cNvSpPr>
          <p:nvPr>
            <p:ph type="sldNum" sz="quarter" idx="10"/>
          </p:nvPr>
        </p:nvSpPr>
        <p:spPr/>
        <p:txBody>
          <a:bodyPr/>
          <a:lstStyle/>
          <a:p>
            <a:fld id="{0B1CC4F1-6D1C-AF4C-A399-2ECD09392B1B}" type="slidenum">
              <a:rPr lang="en-US" smtClean="0"/>
              <a:t>9</a:t>
            </a:fld>
            <a:endParaRPr lang="en-US"/>
          </a:p>
        </p:txBody>
      </p:sp>
    </p:spTree>
    <p:extLst>
      <p:ext uri="{BB962C8B-B14F-4D97-AF65-F5344CB8AC3E}">
        <p14:creationId xmlns:p14="http://schemas.microsoft.com/office/powerpoint/2010/main" val="175617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 of ML Algorithm according to problem they want to solve</a:t>
            </a:r>
          </a:p>
          <a:p>
            <a:endParaRPr lang="en-US" dirty="0"/>
          </a:p>
          <a:p>
            <a:r>
              <a:rPr lang="en-US" dirty="0"/>
              <a:t>In this regard azure provide nearly 25 different ML algorithms to deal with different kind of problems</a:t>
            </a:r>
          </a:p>
          <a:p>
            <a:endParaRPr lang="en-US" dirty="0"/>
          </a:p>
          <a:p>
            <a:endParaRPr lang="en-US" dirty="0"/>
          </a:p>
        </p:txBody>
      </p:sp>
      <p:sp>
        <p:nvSpPr>
          <p:cNvPr id="4" name="Slide Number Placeholder 3"/>
          <p:cNvSpPr>
            <a:spLocks noGrp="1"/>
          </p:cNvSpPr>
          <p:nvPr>
            <p:ph type="sldNum" sz="quarter" idx="10"/>
          </p:nvPr>
        </p:nvSpPr>
        <p:spPr/>
        <p:txBody>
          <a:bodyPr/>
          <a:lstStyle/>
          <a:p>
            <a:fld id="{0B1CC4F1-6D1C-AF4C-A399-2ECD09392B1B}" type="slidenum">
              <a:rPr lang="en-US" smtClean="0"/>
              <a:t>10</a:t>
            </a:fld>
            <a:endParaRPr lang="en-US"/>
          </a:p>
        </p:txBody>
      </p:sp>
    </p:spTree>
    <p:extLst>
      <p:ext uri="{BB962C8B-B14F-4D97-AF65-F5344CB8AC3E}">
        <p14:creationId xmlns:p14="http://schemas.microsoft.com/office/powerpoint/2010/main" val="1743860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model against unseen data</a:t>
            </a:r>
          </a:p>
          <a:p>
            <a:r>
              <a:rPr lang="en-US" dirty="0"/>
              <a:t>Analyze if model achieve the required business goals</a:t>
            </a:r>
          </a:p>
          <a:p>
            <a:r>
              <a:rPr lang="en-US" dirty="0"/>
              <a:t> </a:t>
            </a:r>
          </a:p>
          <a:p>
            <a:r>
              <a:rPr lang="en-US" dirty="0"/>
              <a:t>If not , as it is an iterative process, you can go back either to data preparation or modelling step to make changes to meet business goals</a:t>
            </a:r>
          </a:p>
          <a:p>
            <a:r>
              <a:rPr lang="en-US" dirty="0"/>
              <a:t> </a:t>
            </a:r>
          </a:p>
        </p:txBody>
      </p:sp>
      <p:sp>
        <p:nvSpPr>
          <p:cNvPr id="4" name="Slide Number Placeholder 3"/>
          <p:cNvSpPr>
            <a:spLocks noGrp="1"/>
          </p:cNvSpPr>
          <p:nvPr>
            <p:ph type="sldNum" sz="quarter" idx="10"/>
          </p:nvPr>
        </p:nvSpPr>
        <p:spPr/>
        <p:txBody>
          <a:bodyPr/>
          <a:lstStyle/>
          <a:p>
            <a:fld id="{0B1CC4F1-6D1C-AF4C-A399-2ECD09392B1B}" type="slidenum">
              <a:rPr lang="en-US" smtClean="0"/>
              <a:t>11</a:t>
            </a:fld>
            <a:endParaRPr lang="en-US"/>
          </a:p>
        </p:txBody>
      </p:sp>
    </p:spTree>
    <p:extLst>
      <p:ext uri="{BB962C8B-B14F-4D97-AF65-F5344CB8AC3E}">
        <p14:creationId xmlns:p14="http://schemas.microsoft.com/office/powerpoint/2010/main" val="647038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3A3C-774C-4750-83C9-8B5905224B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FE193-D046-41B6-991E-8D37C16B69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B7030F-D42C-4345-A71F-2D7861CC63CD}"/>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5" name="Footer Placeholder 4">
            <a:extLst>
              <a:ext uri="{FF2B5EF4-FFF2-40B4-BE49-F238E27FC236}">
                <a16:creationId xmlns:a16="http://schemas.microsoft.com/office/drawing/2014/main" id="{C17C3201-97EE-4FE7-A431-3BD2CB7844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580850-4623-43D7-974D-CED4E6ED4BA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1721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90FF-DF9C-49E6-9854-7431A733C6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87F13C-55DB-4170-9F00-674AD6AA0B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9ADD4-0D68-44BF-A2D6-FF83DAD5BF82}"/>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5" name="Footer Placeholder 4">
            <a:extLst>
              <a:ext uri="{FF2B5EF4-FFF2-40B4-BE49-F238E27FC236}">
                <a16:creationId xmlns:a16="http://schemas.microsoft.com/office/drawing/2014/main" id="{46145334-DA75-4A00-AAB4-B85C444B14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A44CA9-CB45-4123-ABAD-BCD37D25D2E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055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093BD-C354-4DE1-BED0-2A9AD805FA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D93AE3-0CC3-4522-ADA9-706E87CF79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66EB-4DB6-4665-89CD-9FB019138072}"/>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5" name="Footer Placeholder 4">
            <a:extLst>
              <a:ext uri="{FF2B5EF4-FFF2-40B4-BE49-F238E27FC236}">
                <a16:creationId xmlns:a16="http://schemas.microsoft.com/office/drawing/2014/main" id="{E33BA90B-5066-4B64-9AA2-F8ACBED404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64C74C-3A65-4749-967E-646CD6ABC76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59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E4AE-988A-4D3F-9A70-98F1166BA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D9DED0-8E72-40BE-AE47-8204E394B4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09ACC-526E-4E5E-B3FD-8949BCBB30F9}"/>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5" name="Footer Placeholder 4">
            <a:extLst>
              <a:ext uri="{FF2B5EF4-FFF2-40B4-BE49-F238E27FC236}">
                <a16:creationId xmlns:a16="http://schemas.microsoft.com/office/drawing/2014/main" id="{8D679C54-E347-407B-954D-7DAAD66D2D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3C367C-14FD-46F4-92B7-9665A9BBBD3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7306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67C6-194E-48E9-943A-B1DBBD56EB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85DD9C-A4AF-477D-AEF4-6025D0F684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DC8F96-426C-4815-8C95-6074D4010CEF}"/>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5" name="Footer Placeholder 4">
            <a:extLst>
              <a:ext uri="{FF2B5EF4-FFF2-40B4-BE49-F238E27FC236}">
                <a16:creationId xmlns:a16="http://schemas.microsoft.com/office/drawing/2014/main" id="{2AEEC16C-36D4-4C1B-9DFA-2057BC7344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713728-3292-43CE-9438-CBB838118E5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709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9DC2-41A1-483F-8A98-6544A85A73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25B19C-EB6F-4259-9361-1A1D68C7777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561BD2-F28E-441F-92E5-81A76513FF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EDB996-A3D7-49DC-91D7-BC976010C1A2}"/>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6" name="Footer Placeholder 5">
            <a:extLst>
              <a:ext uri="{FF2B5EF4-FFF2-40B4-BE49-F238E27FC236}">
                <a16:creationId xmlns:a16="http://schemas.microsoft.com/office/drawing/2014/main" id="{139C57BA-515E-4472-B0EF-CED8DE12CA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E2B515-D6F7-47AF-BCDC-38B3C98DB57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2594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EBA4-1774-4720-8495-B0D8915B66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3DDE6C-877A-4A6A-B703-7F1DEB675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949EA2-DE71-463C-9DD9-D72F60D197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420F49-87DB-40E9-BD34-1F5B0C5531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D66106-9401-4670-8E71-14C321358A2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3201DE-F97F-49F4-9F82-A6230DE8D804}"/>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8" name="Footer Placeholder 7">
            <a:extLst>
              <a:ext uri="{FF2B5EF4-FFF2-40B4-BE49-F238E27FC236}">
                <a16:creationId xmlns:a16="http://schemas.microsoft.com/office/drawing/2014/main" id="{E9753E39-7D16-4600-B2F4-9F7846160D4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C4B7B0C-90D0-47BF-AA87-CA193A2A2AC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2643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80A36-0473-4401-9A33-83EF6F56EC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2F44BC-71C3-4609-B931-B0FDBC7B91FD}"/>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4" name="Footer Placeholder 3">
            <a:extLst>
              <a:ext uri="{FF2B5EF4-FFF2-40B4-BE49-F238E27FC236}">
                <a16:creationId xmlns:a16="http://schemas.microsoft.com/office/drawing/2014/main" id="{2DEE6B54-2D86-43C2-A52B-53FBE1F403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C471EE-2714-423C-81BA-812A0E0C985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68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5A408-44A9-4DCD-9A3C-8B1552CAFA72}"/>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3" name="Footer Placeholder 2">
            <a:extLst>
              <a:ext uri="{FF2B5EF4-FFF2-40B4-BE49-F238E27FC236}">
                <a16:creationId xmlns:a16="http://schemas.microsoft.com/office/drawing/2014/main" id="{1C271E22-4C23-417F-B2D6-AA30CB6C8E9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34F1F7D-47F8-47E9-80CD-82AEB90B03B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7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D555-BC63-432F-8662-433F405AF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9F8458-038E-415A-8235-ADF100C18F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50BDE6-B63E-4465-95BB-B13488B78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EF1108-462A-4007-8A16-0724CEAE974D}"/>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6" name="Footer Placeholder 5">
            <a:extLst>
              <a:ext uri="{FF2B5EF4-FFF2-40B4-BE49-F238E27FC236}">
                <a16:creationId xmlns:a16="http://schemas.microsoft.com/office/drawing/2014/main" id="{EC04010A-1962-4292-97D5-9ABB809E8B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D75587-7EF3-4529-BE23-C9D309A69ED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75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B90BA-DE27-4207-9DDC-BA62A3BE9E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004411-AA50-4F58-A158-D9DB7372FD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A346E4-8902-40C5-9621-64BAD30FE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967951-2547-4401-8071-5AB1EE7DFD8A}"/>
              </a:ext>
            </a:extLst>
          </p:cNvPr>
          <p:cNvSpPr>
            <a:spLocks noGrp="1"/>
          </p:cNvSpPr>
          <p:nvPr>
            <p:ph type="dt" sz="half" idx="10"/>
          </p:nvPr>
        </p:nvSpPr>
        <p:spPr/>
        <p:txBody>
          <a:bodyPr/>
          <a:lstStyle/>
          <a:p>
            <a:fld id="{B61BEF0D-F0BB-DE4B-95CE-6DB70DBA9567}" type="datetimeFigureOut">
              <a:rPr lang="en-US" smtClean="0"/>
              <a:pPr/>
              <a:t>4/17/2018</a:t>
            </a:fld>
            <a:endParaRPr lang="en-US" dirty="0"/>
          </a:p>
        </p:txBody>
      </p:sp>
      <p:sp>
        <p:nvSpPr>
          <p:cNvPr id="6" name="Footer Placeholder 5">
            <a:extLst>
              <a:ext uri="{FF2B5EF4-FFF2-40B4-BE49-F238E27FC236}">
                <a16:creationId xmlns:a16="http://schemas.microsoft.com/office/drawing/2014/main" id="{4B8EEF67-C614-4669-BBB5-5E0278B7FB4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5486A81-A926-451D-913C-0C7B5782D4D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4570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F3D695-E6FD-4F61-933A-BBBED82CB3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68C251-92C5-4F6B-9C1B-C585A25F48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6646FE-1DE8-4122-A2B7-11EAD67CDE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4/17/2018</a:t>
            </a:fld>
            <a:endParaRPr lang="en-US" dirty="0"/>
          </a:p>
        </p:txBody>
      </p:sp>
      <p:sp>
        <p:nvSpPr>
          <p:cNvPr id="5" name="Footer Placeholder 4">
            <a:extLst>
              <a:ext uri="{FF2B5EF4-FFF2-40B4-BE49-F238E27FC236}">
                <a16:creationId xmlns:a16="http://schemas.microsoft.com/office/drawing/2014/main" id="{C03C361D-AC47-4FFE-B835-4268716346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3250946-BDF2-4287-B58C-6523CB03B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475406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hadmushir/MSDSBOOTCAM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studio.azureml.n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ahadmushir/MSDSBOOTCAM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6385" y="1122362"/>
            <a:ext cx="9144000" cy="2801243"/>
          </a:xfrm>
        </p:spPr>
        <p:txBody>
          <a:bodyPr>
            <a:normAutofit/>
          </a:bodyPr>
          <a:lstStyle/>
          <a:p>
            <a:pPr algn="ctr"/>
            <a:r>
              <a:rPr lang="en-US" sz="5400" b="1" dirty="0">
                <a:latin typeface="+mn-lt"/>
              </a:rPr>
              <a:t>MODULE 4</a:t>
            </a:r>
          </a:p>
        </p:txBody>
      </p:sp>
      <p:sp>
        <p:nvSpPr>
          <p:cNvPr id="3" name="Subtitle 2"/>
          <p:cNvSpPr>
            <a:spLocks noGrp="1"/>
          </p:cNvSpPr>
          <p:nvPr>
            <p:ph type="subTitle" idx="1"/>
          </p:nvPr>
        </p:nvSpPr>
        <p:spPr>
          <a:xfrm>
            <a:off x="1524000" y="4355868"/>
            <a:ext cx="9144000" cy="1379769"/>
          </a:xfrm>
        </p:spPr>
        <p:txBody>
          <a:bodyPr/>
          <a:lstStyle/>
          <a:p>
            <a:r>
              <a:rPr lang="en-US" sz="3200" dirty="0"/>
              <a:t>    </a:t>
            </a:r>
            <a:r>
              <a:rPr lang="en-US" sz="3200" b="1" dirty="0"/>
              <a:t> </a:t>
            </a:r>
          </a:p>
          <a:p>
            <a:endParaRPr lang="en-US" dirty="0"/>
          </a:p>
        </p:txBody>
      </p:sp>
      <p:sp>
        <p:nvSpPr>
          <p:cNvPr id="5" name="Title 1"/>
          <p:cNvSpPr txBox="1">
            <a:spLocks/>
          </p:cNvSpPr>
          <p:nvPr/>
        </p:nvSpPr>
        <p:spPr>
          <a:xfrm>
            <a:off x="2404145" y="1346662"/>
            <a:ext cx="8263855" cy="1346661"/>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lumMod val="95000"/>
                    <a:lumOff val="5000"/>
                  </a:schemeClr>
                </a:solidFill>
                <a:latin typeface="+mn-lt"/>
              </a:rPr>
              <a:t>DATA SCIENCE BOOTCAMP</a:t>
            </a:r>
          </a:p>
        </p:txBody>
      </p:sp>
    </p:spTree>
    <p:extLst>
      <p:ext uri="{BB962C8B-B14F-4D97-AF65-F5344CB8AC3E}">
        <p14:creationId xmlns:p14="http://schemas.microsoft.com/office/powerpoint/2010/main" val="1249413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18" y="102370"/>
            <a:ext cx="6146755" cy="981732"/>
          </a:xfrm>
        </p:spPr>
        <p:txBody>
          <a:bodyPr>
            <a:normAutofit/>
          </a:bodyPr>
          <a:lstStyle/>
          <a:p>
            <a:r>
              <a:rPr lang="en-US" b="1" dirty="0">
                <a:latin typeface="+mn-lt"/>
              </a:rPr>
              <a:t>ML Process – Modelling</a:t>
            </a:r>
          </a:p>
        </p:txBody>
      </p:sp>
      <p:sp>
        <p:nvSpPr>
          <p:cNvPr id="3" name="Content Placeholder 2"/>
          <p:cNvSpPr>
            <a:spLocks noGrp="1"/>
          </p:cNvSpPr>
          <p:nvPr>
            <p:ph idx="1"/>
          </p:nvPr>
        </p:nvSpPr>
        <p:spPr/>
        <p:txBody>
          <a:bodyPr/>
          <a:lstStyle/>
          <a:p>
            <a:r>
              <a:rPr lang="en-US" dirty="0"/>
              <a:t>Selection of Machine Learning Algorithm according to the business problem you are trying to solve</a:t>
            </a:r>
          </a:p>
          <a:p>
            <a:r>
              <a:rPr lang="en-US" dirty="0"/>
              <a:t>Train the model over training data</a:t>
            </a:r>
          </a:p>
          <a:p>
            <a:r>
              <a:rPr lang="en-US" dirty="0"/>
              <a:t>Predict the class label for the test data</a:t>
            </a:r>
          </a:p>
          <a:p>
            <a:endParaRPr lang="en-US" dirty="0"/>
          </a:p>
          <a:p>
            <a:endParaRPr lang="en-US" dirty="0"/>
          </a:p>
          <a:p>
            <a:endParaRPr lang="en-US" dirty="0"/>
          </a:p>
        </p:txBody>
      </p:sp>
    </p:spTree>
    <p:extLst>
      <p:ext uri="{BB962C8B-B14F-4D97-AF65-F5344CB8AC3E}">
        <p14:creationId xmlns:p14="http://schemas.microsoft.com/office/powerpoint/2010/main" val="1650054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55" y="106679"/>
            <a:ext cx="10937759" cy="1179576"/>
          </a:xfrm>
        </p:spPr>
        <p:txBody>
          <a:bodyPr/>
          <a:lstStyle/>
          <a:p>
            <a:r>
              <a:rPr lang="en-US" b="1" dirty="0">
                <a:latin typeface="+mn-lt"/>
              </a:rPr>
              <a:t>ML Process – Evaluation</a:t>
            </a:r>
          </a:p>
        </p:txBody>
      </p:sp>
      <p:sp>
        <p:nvSpPr>
          <p:cNvPr id="3" name="Content Placeholder 2"/>
          <p:cNvSpPr>
            <a:spLocks noGrp="1"/>
          </p:cNvSpPr>
          <p:nvPr>
            <p:ph idx="1"/>
          </p:nvPr>
        </p:nvSpPr>
        <p:spPr>
          <a:xfrm>
            <a:off x="980902" y="1878677"/>
            <a:ext cx="10522121" cy="3693068"/>
          </a:xfrm>
        </p:spPr>
        <p:txBody>
          <a:bodyPr/>
          <a:lstStyle/>
          <a:p>
            <a:r>
              <a:rPr lang="en-US" dirty="0"/>
              <a:t>Test robustness of the models under consideration by gauging their performances against hold-out data. </a:t>
            </a:r>
          </a:p>
          <a:p>
            <a:r>
              <a:rPr lang="en-US" dirty="0"/>
              <a:t>Analyze if the models achieve the business objectives. </a:t>
            </a:r>
          </a:p>
          <a:p>
            <a:endParaRPr lang="en-US" dirty="0"/>
          </a:p>
        </p:txBody>
      </p:sp>
    </p:spTree>
    <p:extLst>
      <p:ext uri="{BB962C8B-B14F-4D97-AF65-F5344CB8AC3E}">
        <p14:creationId xmlns:p14="http://schemas.microsoft.com/office/powerpoint/2010/main" val="65220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2" y="0"/>
            <a:ext cx="6154274" cy="1307592"/>
          </a:xfrm>
        </p:spPr>
        <p:txBody>
          <a:bodyPr/>
          <a:lstStyle/>
          <a:p>
            <a:r>
              <a:rPr lang="en-US" b="1" dirty="0"/>
              <a:t>ML Process – Deployment</a:t>
            </a:r>
          </a:p>
        </p:txBody>
      </p:sp>
      <p:sp>
        <p:nvSpPr>
          <p:cNvPr id="3" name="Content Placeholder 2"/>
          <p:cNvSpPr>
            <a:spLocks noGrp="1"/>
          </p:cNvSpPr>
          <p:nvPr>
            <p:ph idx="1"/>
          </p:nvPr>
        </p:nvSpPr>
        <p:spPr>
          <a:xfrm>
            <a:off x="714876" y="1819507"/>
            <a:ext cx="10018713" cy="2709673"/>
          </a:xfrm>
        </p:spPr>
        <p:txBody>
          <a:bodyPr/>
          <a:lstStyle/>
          <a:p>
            <a:r>
              <a:rPr lang="en-US" dirty="0"/>
              <a:t>Important for the customer to understand up front the actions needed to actually make use of the created models. </a:t>
            </a:r>
          </a:p>
          <a:p>
            <a:r>
              <a:rPr lang="en-US" dirty="0"/>
              <a:t>Define process to update and retrain the model, as needed </a:t>
            </a:r>
          </a:p>
          <a:p>
            <a:endParaRPr lang="en-US" dirty="0"/>
          </a:p>
          <a:p>
            <a:endParaRPr lang="en-US" dirty="0"/>
          </a:p>
        </p:txBody>
      </p:sp>
    </p:spTree>
    <p:extLst>
      <p:ext uri="{BB962C8B-B14F-4D97-AF65-F5344CB8AC3E}">
        <p14:creationId xmlns:p14="http://schemas.microsoft.com/office/powerpoint/2010/main" val="141039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996" y="227886"/>
            <a:ext cx="6574971" cy="1230799"/>
          </a:xfrm>
        </p:spPr>
        <p:txBody>
          <a:bodyPr>
            <a:normAutofit fontScale="90000"/>
          </a:bodyPr>
          <a:lstStyle/>
          <a:p>
            <a:r>
              <a:rPr lang="en-US" b="1" dirty="0">
                <a:latin typeface="+mn-lt"/>
              </a:rPr>
              <a:t> </a:t>
            </a:r>
            <a:br>
              <a:rPr lang="en-US" b="1" dirty="0">
                <a:latin typeface="+mn-lt"/>
              </a:rPr>
            </a:br>
            <a:r>
              <a:rPr lang="en-US" b="1" dirty="0">
                <a:latin typeface="+mn-lt"/>
              </a:rPr>
              <a:t>Creating ML Models In Azure ML Studio</a:t>
            </a:r>
            <a:br>
              <a:rPr lang="en-US" b="1" dirty="0">
                <a:latin typeface="+mn-lt"/>
              </a:rPr>
            </a:br>
            <a:r>
              <a:rPr lang="en-US" b="1" dirty="0">
                <a:latin typeface="+mn-lt"/>
              </a:rPr>
              <a:t> </a:t>
            </a:r>
            <a:br>
              <a:rPr lang="en-US" b="1" dirty="0">
                <a:latin typeface="+mn-lt"/>
              </a:rPr>
            </a:br>
            <a:r>
              <a:rPr lang="en-US" b="1" dirty="0">
                <a:latin typeface="+mn-lt"/>
              </a:rPr>
              <a:t>(Explore the data dictionary)</a:t>
            </a:r>
          </a:p>
        </p:txBody>
      </p:sp>
      <p:sp>
        <p:nvSpPr>
          <p:cNvPr id="3" name="Content Placeholder 2"/>
          <p:cNvSpPr>
            <a:spLocks noGrp="1"/>
          </p:cNvSpPr>
          <p:nvPr>
            <p:ph idx="1"/>
          </p:nvPr>
        </p:nvSpPr>
        <p:spPr>
          <a:xfrm>
            <a:off x="1005339" y="2491838"/>
            <a:ext cx="9872537" cy="3713019"/>
          </a:xfrm>
        </p:spPr>
        <p:txBody>
          <a:bodyPr/>
          <a:lstStyle/>
          <a:p>
            <a:r>
              <a:rPr lang="en-US" dirty="0"/>
              <a:t>Go to the following </a:t>
            </a:r>
            <a:r>
              <a:rPr lang="en-US" dirty="0" err="1"/>
              <a:t>github</a:t>
            </a:r>
            <a:r>
              <a:rPr lang="en-US" dirty="0"/>
              <a:t> repository to download the </a:t>
            </a:r>
            <a:r>
              <a:rPr lang="en-US" dirty="0" err="1"/>
              <a:t>LoanGrant_Data_Dictionary.docx</a:t>
            </a:r>
            <a:endParaRPr lang="en-US" dirty="0"/>
          </a:p>
          <a:p>
            <a:r>
              <a:rPr lang="en-US" dirty="0">
                <a:hlinkClick r:id="rId3"/>
              </a:rPr>
              <a:t>https://github.com/ahadmushir/MSDSBOOTCAMP</a:t>
            </a:r>
            <a:endParaRPr lang="en-US" dirty="0"/>
          </a:p>
          <a:p>
            <a:endParaRPr lang="en-US" dirty="0"/>
          </a:p>
        </p:txBody>
      </p:sp>
    </p:spTree>
    <p:extLst>
      <p:ext uri="{BB962C8B-B14F-4D97-AF65-F5344CB8AC3E}">
        <p14:creationId xmlns:p14="http://schemas.microsoft.com/office/powerpoint/2010/main" val="573787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45" y="0"/>
            <a:ext cx="6594170" cy="1164417"/>
          </a:xfrm>
        </p:spPr>
        <p:txBody>
          <a:bodyPr>
            <a:normAutofit fontScale="90000"/>
          </a:bodyPr>
          <a:lstStyle/>
          <a:p>
            <a:r>
              <a:rPr lang="en-US" b="1" dirty="0">
                <a:latin typeface="+mn-lt"/>
              </a:rPr>
              <a:t>Creating ML Models In Azure ML Studio</a:t>
            </a:r>
          </a:p>
        </p:txBody>
      </p:sp>
      <p:sp>
        <p:nvSpPr>
          <p:cNvPr id="3" name="Content Placeholder 2"/>
          <p:cNvSpPr>
            <a:spLocks noGrp="1"/>
          </p:cNvSpPr>
          <p:nvPr>
            <p:ph idx="1"/>
          </p:nvPr>
        </p:nvSpPr>
        <p:spPr/>
        <p:txBody>
          <a:bodyPr/>
          <a:lstStyle/>
          <a:p>
            <a:r>
              <a:rPr lang="en-US" dirty="0"/>
              <a:t>Make sure you already have an Azure ML Studio account.</a:t>
            </a:r>
          </a:p>
          <a:p>
            <a:r>
              <a:rPr lang="en-US" dirty="0"/>
              <a:t>Log on </a:t>
            </a:r>
            <a:r>
              <a:rPr lang="en-US" dirty="0">
                <a:hlinkClick r:id="rId2"/>
              </a:rPr>
              <a:t>https://studio.azureml.net/</a:t>
            </a:r>
            <a:endParaRPr lang="en-US" dirty="0"/>
          </a:p>
          <a:p>
            <a:endParaRPr lang="en-US" dirty="0"/>
          </a:p>
        </p:txBody>
      </p:sp>
    </p:spTree>
    <p:extLst>
      <p:ext uri="{BB962C8B-B14F-4D97-AF65-F5344CB8AC3E}">
        <p14:creationId xmlns:p14="http://schemas.microsoft.com/office/powerpoint/2010/main" val="237174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762" y="70540"/>
            <a:ext cx="6592982" cy="1133024"/>
          </a:xfrm>
        </p:spPr>
        <p:txBody>
          <a:bodyPr>
            <a:normAutofit fontScale="90000"/>
          </a:bodyPr>
          <a:lstStyle/>
          <a:p>
            <a:r>
              <a:rPr lang="en-US" b="1" dirty="0">
                <a:latin typeface="+mn-lt"/>
              </a:rPr>
              <a:t> Creating ML Models In Azure ML Studio</a:t>
            </a:r>
          </a:p>
        </p:txBody>
      </p:sp>
      <p:sp>
        <p:nvSpPr>
          <p:cNvPr id="3" name="Content Placeholder 2"/>
          <p:cNvSpPr>
            <a:spLocks noGrp="1"/>
          </p:cNvSpPr>
          <p:nvPr>
            <p:ph idx="1"/>
          </p:nvPr>
        </p:nvSpPr>
        <p:spPr>
          <a:xfrm>
            <a:off x="688976" y="1812373"/>
            <a:ext cx="4331274" cy="1008889"/>
          </a:xfrm>
        </p:spPr>
        <p:txBody>
          <a:bodyPr/>
          <a:lstStyle/>
          <a:p>
            <a:r>
              <a:rPr lang="en-US" dirty="0"/>
              <a:t>Create a new blank experiment.</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70" y="1776233"/>
            <a:ext cx="6184326" cy="3305533"/>
          </a:xfrm>
          <a:prstGeom prst="rect">
            <a:avLst/>
          </a:prstGeom>
        </p:spPr>
      </p:pic>
    </p:spTree>
    <p:extLst>
      <p:ext uri="{BB962C8B-B14F-4D97-AF65-F5344CB8AC3E}">
        <p14:creationId xmlns:p14="http://schemas.microsoft.com/office/powerpoint/2010/main" val="69026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885" y="0"/>
            <a:ext cx="6159500" cy="1211679"/>
          </a:xfrm>
        </p:spPr>
        <p:txBody>
          <a:bodyPr>
            <a:normAutofit fontScale="90000"/>
          </a:bodyPr>
          <a:lstStyle/>
          <a:p>
            <a:r>
              <a:rPr lang="en-US" b="1" dirty="0">
                <a:latin typeface="+mn-lt"/>
              </a:rPr>
              <a:t>Creating ML Models In Azure ML Studio</a:t>
            </a:r>
          </a:p>
        </p:txBody>
      </p:sp>
      <p:sp>
        <p:nvSpPr>
          <p:cNvPr id="3" name="Content Placeholder 2"/>
          <p:cNvSpPr>
            <a:spLocks noGrp="1"/>
          </p:cNvSpPr>
          <p:nvPr>
            <p:ph idx="1"/>
          </p:nvPr>
        </p:nvSpPr>
        <p:spPr>
          <a:xfrm>
            <a:off x="863826" y="1989712"/>
            <a:ext cx="4331274" cy="2107334"/>
          </a:xfrm>
        </p:spPr>
        <p:txBody>
          <a:bodyPr/>
          <a:lstStyle/>
          <a:p>
            <a:r>
              <a:rPr lang="en-US" dirty="0"/>
              <a:t>Rename the experiment to </a:t>
            </a:r>
            <a:r>
              <a:rPr lang="en-US" b="1" i="1" dirty="0"/>
              <a:t>ML-Model#1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0" y="1989712"/>
            <a:ext cx="6159500" cy="2429888"/>
          </a:xfrm>
          <a:prstGeom prst="rect">
            <a:avLst/>
          </a:prstGeom>
        </p:spPr>
      </p:pic>
    </p:spTree>
    <p:extLst>
      <p:ext uri="{BB962C8B-B14F-4D97-AF65-F5344CB8AC3E}">
        <p14:creationId xmlns:p14="http://schemas.microsoft.com/office/powerpoint/2010/main" val="827669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074" y="413656"/>
            <a:ext cx="5498870" cy="936172"/>
          </a:xfrm>
        </p:spPr>
        <p:txBody>
          <a:bodyPr>
            <a:normAutofit fontScale="90000"/>
          </a:bodyPr>
          <a:lstStyle/>
          <a:p>
            <a:r>
              <a:rPr lang="en-US" sz="4900" b="1" dirty="0">
                <a:latin typeface="+mn-lt"/>
              </a:rPr>
              <a:t>Creating ML Models In Azure ML Studio</a:t>
            </a:r>
            <a:br>
              <a:rPr lang="en-US" sz="4900" b="1" dirty="0">
                <a:latin typeface="+mn-lt"/>
              </a:rPr>
            </a:br>
            <a:r>
              <a:rPr lang="en-US" sz="4900" b="1" dirty="0"/>
              <a:t>(Uploading your data)</a:t>
            </a:r>
            <a:endParaRPr lang="en-US" sz="4900" b="1" dirty="0">
              <a:latin typeface="+mn-lt"/>
            </a:endParaRPr>
          </a:p>
        </p:txBody>
      </p:sp>
      <p:sp>
        <p:nvSpPr>
          <p:cNvPr id="3" name="Content Placeholder 2"/>
          <p:cNvSpPr>
            <a:spLocks noGrp="1"/>
          </p:cNvSpPr>
          <p:nvPr>
            <p:ph idx="1"/>
          </p:nvPr>
        </p:nvSpPr>
        <p:spPr>
          <a:xfrm>
            <a:off x="689654" y="2110841"/>
            <a:ext cx="4751898" cy="3713018"/>
          </a:xfrm>
        </p:spPr>
        <p:txBody>
          <a:bodyPr/>
          <a:lstStyle/>
          <a:p>
            <a:r>
              <a:rPr lang="en-US" dirty="0"/>
              <a:t>Go to the following </a:t>
            </a:r>
            <a:r>
              <a:rPr lang="en-US" dirty="0" err="1"/>
              <a:t>github</a:t>
            </a:r>
            <a:r>
              <a:rPr lang="en-US" dirty="0"/>
              <a:t> repository to download the loangrant.csv</a:t>
            </a:r>
          </a:p>
          <a:p>
            <a:r>
              <a:rPr lang="en-US" dirty="0">
                <a:hlinkClick r:id="rId2"/>
              </a:rPr>
              <a:t>https://github.com/ahadmushir/MSDSBOOTCAMP</a:t>
            </a:r>
            <a:endParaRPr lang="en-US" dirty="0"/>
          </a:p>
          <a:p>
            <a:r>
              <a:rPr lang="en-US" dirty="0"/>
              <a:t>Upload the data in Azure ML Studio</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944" y="2309157"/>
            <a:ext cx="5821681" cy="2610197"/>
          </a:xfrm>
          <a:prstGeom prst="rect">
            <a:avLst/>
          </a:prstGeom>
        </p:spPr>
      </p:pic>
    </p:spTree>
    <p:extLst>
      <p:ext uri="{BB962C8B-B14F-4D97-AF65-F5344CB8AC3E}">
        <p14:creationId xmlns:p14="http://schemas.microsoft.com/office/powerpoint/2010/main" val="129617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634" y="267393"/>
            <a:ext cx="7010796" cy="1308424"/>
          </a:xfrm>
        </p:spPr>
        <p:txBody>
          <a:bodyPr>
            <a:normAutofit fontScale="90000"/>
          </a:bodyPr>
          <a:lstStyle/>
          <a:p>
            <a:r>
              <a:rPr lang="en-US" b="1" dirty="0">
                <a:latin typeface="+mn-lt"/>
              </a:rPr>
              <a:t> Creating ML Models In Azure ML Studio  </a:t>
            </a:r>
            <a:br>
              <a:rPr lang="en-US" b="1" dirty="0">
                <a:latin typeface="+mn-lt"/>
              </a:rPr>
            </a:br>
            <a:r>
              <a:rPr lang="en-US" b="1" dirty="0">
                <a:latin typeface="+mn-lt"/>
              </a:rPr>
              <a:t>(Uploading your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5758" y="1902166"/>
            <a:ext cx="5321808" cy="4609483"/>
          </a:xfrm>
        </p:spPr>
      </p:pic>
    </p:spTree>
    <p:extLst>
      <p:ext uri="{BB962C8B-B14F-4D97-AF65-F5344CB8AC3E}">
        <p14:creationId xmlns:p14="http://schemas.microsoft.com/office/powerpoint/2010/main" val="1397766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8" y="367145"/>
            <a:ext cx="6493667" cy="1098944"/>
          </a:xfrm>
        </p:spPr>
        <p:txBody>
          <a:bodyPr>
            <a:normAutofit fontScale="90000"/>
          </a:bodyPr>
          <a:lstStyle/>
          <a:p>
            <a:r>
              <a:rPr lang="en-US" b="1" dirty="0">
                <a:latin typeface="+mn-lt"/>
              </a:rPr>
              <a:t>Creating ML Models In Azure ML Studio</a:t>
            </a:r>
            <a:br>
              <a:rPr lang="en-US" b="1" dirty="0">
                <a:latin typeface="+mn-lt"/>
              </a:rPr>
            </a:br>
            <a:r>
              <a:rPr lang="en-US" b="1" dirty="0">
                <a:latin typeface="+mn-lt"/>
              </a:rPr>
              <a:t> (Uploading your data)</a:t>
            </a:r>
          </a:p>
        </p:txBody>
      </p:sp>
      <p:sp>
        <p:nvSpPr>
          <p:cNvPr id="3" name="Content Placeholder 2"/>
          <p:cNvSpPr>
            <a:spLocks noGrp="1"/>
          </p:cNvSpPr>
          <p:nvPr>
            <p:ph idx="1"/>
          </p:nvPr>
        </p:nvSpPr>
        <p:spPr>
          <a:xfrm>
            <a:off x="548140" y="2285999"/>
            <a:ext cx="4605594" cy="3124201"/>
          </a:xfrm>
        </p:spPr>
        <p:txBody>
          <a:bodyPr/>
          <a:lstStyle/>
          <a:p>
            <a:r>
              <a:rPr lang="en-US" dirty="0"/>
              <a:t>Verify that your data is uploaded.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6352" y="2057399"/>
            <a:ext cx="4152900" cy="4572000"/>
          </a:xfrm>
          <a:prstGeom prst="rect">
            <a:avLst/>
          </a:prstGeom>
        </p:spPr>
      </p:pic>
    </p:spTree>
    <p:extLst>
      <p:ext uri="{BB962C8B-B14F-4D97-AF65-F5344CB8AC3E}">
        <p14:creationId xmlns:p14="http://schemas.microsoft.com/office/powerpoint/2010/main" val="460925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516"/>
            <a:ext cx="10515600" cy="1181042"/>
          </a:xfrm>
        </p:spPr>
        <p:txBody>
          <a:bodyPr/>
          <a:lstStyle/>
          <a:p>
            <a:r>
              <a:rPr lang="en-US" b="1" dirty="0">
                <a:latin typeface="+mn-lt"/>
              </a:rPr>
              <a:t>Module Outline</a:t>
            </a:r>
          </a:p>
        </p:txBody>
      </p:sp>
      <p:sp>
        <p:nvSpPr>
          <p:cNvPr id="3" name="Content Placeholder 2"/>
          <p:cNvSpPr>
            <a:spLocks noGrp="1"/>
          </p:cNvSpPr>
          <p:nvPr>
            <p:ph idx="1"/>
          </p:nvPr>
        </p:nvSpPr>
        <p:spPr/>
        <p:txBody>
          <a:bodyPr>
            <a:normAutofit/>
          </a:bodyPr>
          <a:lstStyle/>
          <a:p>
            <a:r>
              <a:rPr lang="en-US" dirty="0"/>
              <a:t>Overview of Azure ML Studio</a:t>
            </a:r>
          </a:p>
          <a:p>
            <a:r>
              <a:rPr lang="en-US" dirty="0"/>
              <a:t>ML Process</a:t>
            </a:r>
          </a:p>
          <a:p>
            <a:r>
              <a:rPr lang="en-US" dirty="0"/>
              <a:t>Creating ML Models in Azure ML Studio</a:t>
            </a:r>
          </a:p>
        </p:txBody>
      </p:sp>
    </p:spTree>
    <p:extLst>
      <p:ext uri="{BB962C8B-B14F-4D97-AF65-F5344CB8AC3E}">
        <p14:creationId xmlns:p14="http://schemas.microsoft.com/office/powerpoint/2010/main" val="1184944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59" y="277249"/>
            <a:ext cx="6662057" cy="1319785"/>
          </a:xfrm>
        </p:spPr>
        <p:txBody>
          <a:bodyPr>
            <a:normAutofit fontScale="90000"/>
          </a:bodyPr>
          <a:lstStyle/>
          <a:p>
            <a:r>
              <a:rPr lang="en-US" b="1" dirty="0">
                <a:latin typeface="+mn-lt"/>
              </a:rPr>
              <a:t>Creating ML Models In Azure ML Studio</a:t>
            </a:r>
            <a:br>
              <a:rPr lang="en-US" b="1" dirty="0">
                <a:latin typeface="+mn-lt"/>
              </a:rPr>
            </a:br>
            <a:r>
              <a:rPr lang="en-US" b="1" dirty="0">
                <a:latin typeface="+mn-lt"/>
              </a:rPr>
              <a:t>  (Explore your data)</a:t>
            </a:r>
          </a:p>
        </p:txBody>
      </p:sp>
      <p:sp>
        <p:nvSpPr>
          <p:cNvPr id="3" name="Content Placeholder 2"/>
          <p:cNvSpPr>
            <a:spLocks noGrp="1"/>
          </p:cNvSpPr>
          <p:nvPr>
            <p:ph idx="1"/>
          </p:nvPr>
        </p:nvSpPr>
        <p:spPr>
          <a:xfrm>
            <a:off x="852262" y="2335301"/>
            <a:ext cx="4056954" cy="1319785"/>
          </a:xfrm>
        </p:spPr>
        <p:txBody>
          <a:bodyPr/>
          <a:lstStyle/>
          <a:p>
            <a:r>
              <a:rPr lang="en-US" dirty="0"/>
              <a:t>Right click on the dataset module.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261" y="1597034"/>
            <a:ext cx="5713477" cy="4136137"/>
          </a:xfrm>
          <a:prstGeom prst="rect">
            <a:avLst/>
          </a:prstGeom>
        </p:spPr>
      </p:pic>
    </p:spTree>
    <p:extLst>
      <p:ext uri="{BB962C8B-B14F-4D97-AF65-F5344CB8AC3E}">
        <p14:creationId xmlns:p14="http://schemas.microsoft.com/office/powerpoint/2010/main" val="787767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505" y="328285"/>
            <a:ext cx="6402017" cy="1232886"/>
          </a:xfrm>
        </p:spPr>
        <p:txBody>
          <a:bodyPr>
            <a:normAutofit fontScale="90000"/>
          </a:bodyPr>
          <a:lstStyle/>
          <a:p>
            <a:r>
              <a:rPr lang="en-US" sz="4000" b="1" dirty="0">
                <a:latin typeface="+mn-lt"/>
              </a:rPr>
              <a:t>Creating ML Models In Azure ML Studio</a:t>
            </a:r>
            <a:br>
              <a:rPr lang="en-US" sz="4000" b="1" dirty="0">
                <a:latin typeface="+mn-lt"/>
              </a:rPr>
            </a:br>
            <a:r>
              <a:rPr lang="en-US" sz="4000" b="1" dirty="0">
                <a:latin typeface="+mn-lt"/>
              </a:rPr>
              <a:t> (Explore your data)</a:t>
            </a:r>
            <a:endParaRPr lang="en-US" b="1" dirty="0">
              <a:latin typeface="+mn-lt"/>
            </a:endParaRPr>
          </a:p>
        </p:txBody>
      </p:sp>
      <p:sp>
        <p:nvSpPr>
          <p:cNvPr id="3" name="Content Placeholder 2"/>
          <p:cNvSpPr>
            <a:spLocks noGrp="1"/>
          </p:cNvSpPr>
          <p:nvPr>
            <p:ph idx="1"/>
          </p:nvPr>
        </p:nvSpPr>
        <p:spPr>
          <a:xfrm>
            <a:off x="117628" y="1953642"/>
            <a:ext cx="3450764" cy="880873"/>
          </a:xfrm>
        </p:spPr>
        <p:txBody>
          <a:bodyPr/>
          <a:lstStyle/>
          <a:p>
            <a:r>
              <a:rPr lang="en-US" dirty="0"/>
              <a:t>Explore your dataset and its distributions.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547" y="1919062"/>
            <a:ext cx="7882128" cy="3752009"/>
          </a:xfrm>
          <a:prstGeom prst="rect">
            <a:avLst/>
          </a:prstGeom>
        </p:spPr>
      </p:pic>
    </p:spTree>
    <p:extLst>
      <p:ext uri="{BB962C8B-B14F-4D97-AF65-F5344CB8AC3E}">
        <p14:creationId xmlns:p14="http://schemas.microsoft.com/office/powerpoint/2010/main" val="499141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114" y="-1"/>
            <a:ext cx="5973023" cy="1906859"/>
          </a:xfrm>
        </p:spPr>
        <p:txBody>
          <a:bodyPr>
            <a:normAutofit/>
          </a:bodyPr>
          <a:lstStyle/>
          <a:p>
            <a:r>
              <a:rPr lang="en-US" sz="3600" b="1" dirty="0">
                <a:latin typeface="+mn-lt"/>
              </a:rPr>
              <a:t>Creating ML Models In Azure ML Studio</a:t>
            </a:r>
            <a:br>
              <a:rPr lang="en-US" sz="3600" b="1" dirty="0">
                <a:latin typeface="+mn-lt"/>
              </a:rPr>
            </a:br>
            <a:r>
              <a:rPr lang="en-US" sz="3600" b="1" dirty="0">
                <a:latin typeface="+mn-lt"/>
              </a:rPr>
              <a:t> (Explore your data)</a:t>
            </a:r>
          </a:p>
        </p:txBody>
      </p:sp>
      <p:sp>
        <p:nvSpPr>
          <p:cNvPr id="3" name="Content Placeholder 2"/>
          <p:cNvSpPr>
            <a:spLocks noGrp="1"/>
          </p:cNvSpPr>
          <p:nvPr>
            <p:ph idx="1"/>
          </p:nvPr>
        </p:nvSpPr>
        <p:spPr>
          <a:xfrm>
            <a:off x="142835" y="2216229"/>
            <a:ext cx="2934902" cy="2500737"/>
          </a:xfrm>
        </p:spPr>
        <p:txBody>
          <a:bodyPr>
            <a:normAutofit/>
          </a:bodyPr>
          <a:lstStyle/>
          <a:p>
            <a:r>
              <a:rPr lang="en-US" dirty="0"/>
              <a:t>Explore your class label and its distributions.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677" y="2216229"/>
            <a:ext cx="8603707" cy="3602736"/>
          </a:xfrm>
          <a:prstGeom prst="rect">
            <a:avLst/>
          </a:prstGeom>
        </p:spPr>
      </p:pic>
    </p:spTree>
    <p:extLst>
      <p:ext uri="{BB962C8B-B14F-4D97-AF65-F5344CB8AC3E}">
        <p14:creationId xmlns:p14="http://schemas.microsoft.com/office/powerpoint/2010/main" val="685260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29" y="499040"/>
            <a:ext cx="6396137" cy="847898"/>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(Removing Duplicates</a:t>
            </a:r>
            <a:r>
              <a:rPr lang="en-US" sz="3200" b="1" dirty="0">
                <a:latin typeface="+mn-lt"/>
              </a:rPr>
              <a:t>) </a:t>
            </a:r>
          </a:p>
        </p:txBody>
      </p:sp>
      <p:sp>
        <p:nvSpPr>
          <p:cNvPr id="3" name="Content Placeholder 2"/>
          <p:cNvSpPr>
            <a:spLocks noGrp="1"/>
          </p:cNvSpPr>
          <p:nvPr>
            <p:ph idx="1"/>
          </p:nvPr>
        </p:nvSpPr>
        <p:spPr>
          <a:xfrm>
            <a:off x="636819" y="2243253"/>
            <a:ext cx="4422714" cy="3124201"/>
          </a:xfrm>
        </p:spPr>
        <p:txBody>
          <a:bodyPr/>
          <a:lstStyle/>
          <a:p>
            <a:r>
              <a:rPr lang="en-US" dirty="0"/>
              <a:t>Removing Duplicate Values on the basis of Loan ID.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025" y="2069591"/>
            <a:ext cx="5848243" cy="3721609"/>
          </a:xfrm>
          <a:prstGeom prst="rect">
            <a:avLst/>
          </a:prstGeom>
        </p:spPr>
      </p:pic>
    </p:spTree>
    <p:extLst>
      <p:ext uri="{BB962C8B-B14F-4D97-AF65-F5344CB8AC3E}">
        <p14:creationId xmlns:p14="http://schemas.microsoft.com/office/powerpoint/2010/main" val="1799394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640" y="616806"/>
            <a:ext cx="6262521" cy="619574"/>
          </a:xfrm>
        </p:spPr>
        <p:txBody>
          <a:bodyPr>
            <a:normAutofit fontScale="90000"/>
          </a:bodyPr>
          <a:lstStyle/>
          <a:p>
            <a:r>
              <a:rPr lang="en-US" sz="4000" b="1" dirty="0">
                <a:latin typeface="+mn-lt"/>
              </a:rPr>
              <a:t>Creating ML Models In Azure ML Studio</a:t>
            </a:r>
            <a:br>
              <a:rPr lang="en-US" sz="4000" b="1" dirty="0">
                <a:latin typeface="+mn-lt"/>
              </a:rPr>
            </a:br>
            <a:r>
              <a:rPr lang="en-US" sz="4000" b="1" dirty="0">
                <a:latin typeface="+mn-lt"/>
              </a:rPr>
              <a:t> (Removing Duplicates)</a:t>
            </a:r>
            <a:endParaRPr lang="en-US" b="1" dirty="0">
              <a:latin typeface="+mn-lt"/>
            </a:endParaRPr>
          </a:p>
        </p:txBody>
      </p:sp>
      <p:sp>
        <p:nvSpPr>
          <p:cNvPr id="3" name="Content Placeholder 2"/>
          <p:cNvSpPr>
            <a:spLocks noGrp="1"/>
          </p:cNvSpPr>
          <p:nvPr>
            <p:ph idx="1"/>
          </p:nvPr>
        </p:nvSpPr>
        <p:spPr>
          <a:xfrm>
            <a:off x="688976" y="2220950"/>
            <a:ext cx="4422714" cy="3124201"/>
          </a:xfrm>
        </p:spPr>
        <p:txBody>
          <a:bodyPr/>
          <a:lstStyle/>
          <a:p>
            <a:r>
              <a:rPr lang="en-US" dirty="0"/>
              <a:t>Explore the data.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315" y="2220950"/>
            <a:ext cx="7022592" cy="3404617"/>
          </a:xfrm>
          <a:prstGeom prst="rect">
            <a:avLst/>
          </a:prstGeom>
        </p:spPr>
      </p:pic>
    </p:spTree>
    <p:extLst>
      <p:ext uri="{BB962C8B-B14F-4D97-AF65-F5344CB8AC3E}">
        <p14:creationId xmlns:p14="http://schemas.microsoft.com/office/powerpoint/2010/main" val="982304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937" y="725423"/>
            <a:ext cx="6161352" cy="434304"/>
          </a:xfrm>
        </p:spPr>
        <p:txBody>
          <a:bodyPr>
            <a:normAutofit fontScale="90000"/>
          </a:bodyPr>
          <a:lstStyle/>
          <a:p>
            <a:r>
              <a:rPr lang="en-US" sz="4000" b="1" dirty="0">
                <a:latin typeface="+mn-lt"/>
              </a:rPr>
              <a:t>Creating ML Models In Azure ML Studio</a:t>
            </a:r>
            <a:br>
              <a:rPr lang="en-US" sz="4000" b="1" dirty="0">
                <a:latin typeface="+mn-lt"/>
              </a:rPr>
            </a:br>
            <a:r>
              <a:rPr lang="en-US" sz="4000" b="1" dirty="0">
                <a:latin typeface="+mn-lt"/>
              </a:rPr>
              <a:t>  (Handling “Credit Score”)</a:t>
            </a:r>
          </a:p>
        </p:txBody>
      </p:sp>
      <p:sp>
        <p:nvSpPr>
          <p:cNvPr id="3" name="Content Placeholder 2"/>
          <p:cNvSpPr>
            <a:spLocks noGrp="1"/>
          </p:cNvSpPr>
          <p:nvPr>
            <p:ph idx="1"/>
          </p:nvPr>
        </p:nvSpPr>
        <p:spPr>
          <a:xfrm>
            <a:off x="536457" y="1953321"/>
            <a:ext cx="4422714" cy="3124201"/>
          </a:xfrm>
        </p:spPr>
        <p:txBody>
          <a:bodyPr/>
          <a:lstStyle/>
          <a:p>
            <a:r>
              <a:rPr lang="en-US" dirty="0"/>
              <a:t>Introducing “Apply SQL Transformation” module.</a:t>
            </a:r>
          </a:p>
          <a:p>
            <a:r>
              <a:rPr lang="en-US" dirty="0"/>
              <a:t>Apply SQL syntax to your dataset.</a:t>
            </a:r>
          </a:p>
          <a:p>
            <a:r>
              <a:rPr lang="en-US" dirty="0"/>
              <a:t>No need of any other IDE.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702" y="1953321"/>
            <a:ext cx="6733210" cy="4507130"/>
          </a:xfrm>
          <a:prstGeom prst="rect">
            <a:avLst/>
          </a:prstGeom>
        </p:spPr>
      </p:pic>
    </p:spTree>
    <p:extLst>
      <p:ext uri="{BB962C8B-B14F-4D97-AF65-F5344CB8AC3E}">
        <p14:creationId xmlns:p14="http://schemas.microsoft.com/office/powerpoint/2010/main" val="1613465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5" y="0"/>
            <a:ext cx="6189736" cy="1918010"/>
          </a:xfrm>
        </p:spPr>
        <p:txBody>
          <a:bodyPr>
            <a:norm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endParaRPr lang="en-US" sz="4000" b="1" dirty="0">
              <a:latin typeface="+mn-lt"/>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5852" y="1840356"/>
            <a:ext cx="8458932" cy="4877623"/>
          </a:xfrm>
        </p:spPr>
      </p:pic>
    </p:spTree>
    <p:extLst>
      <p:ext uri="{BB962C8B-B14F-4D97-AF65-F5344CB8AC3E}">
        <p14:creationId xmlns:p14="http://schemas.microsoft.com/office/powerpoint/2010/main" val="1906264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43" y="636675"/>
            <a:ext cx="6959779" cy="488542"/>
          </a:xfrm>
        </p:spPr>
        <p:txBody>
          <a:bodyPr>
            <a:normAutofit fontScale="90000"/>
          </a:bodyPr>
          <a:lstStyle/>
          <a:p>
            <a:r>
              <a:rPr lang="en-US" b="1" dirty="0">
                <a:latin typeface="+mn-lt"/>
              </a:rPr>
              <a:t>Creating ML Models In Azure ML Studio</a:t>
            </a:r>
            <a:br>
              <a:rPr lang="en-US" b="1" dirty="0">
                <a:latin typeface="+mn-lt"/>
              </a:rPr>
            </a:br>
            <a:r>
              <a:rPr lang="en-US" b="1" dirty="0">
                <a:latin typeface="+mn-lt"/>
              </a:rPr>
              <a:t>(Handling “Credit Score”)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9617" y="1895301"/>
            <a:ext cx="8525167" cy="4738067"/>
          </a:xfrm>
        </p:spPr>
      </p:pic>
    </p:spTree>
    <p:extLst>
      <p:ext uri="{BB962C8B-B14F-4D97-AF65-F5344CB8AC3E}">
        <p14:creationId xmlns:p14="http://schemas.microsoft.com/office/powerpoint/2010/main" val="179792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13" y="676654"/>
            <a:ext cx="6855972" cy="505375"/>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311" y="1911927"/>
            <a:ext cx="9889195" cy="4135305"/>
          </a:xfrm>
        </p:spPr>
      </p:pic>
    </p:spTree>
    <p:extLst>
      <p:ext uri="{BB962C8B-B14F-4D97-AF65-F5344CB8AC3E}">
        <p14:creationId xmlns:p14="http://schemas.microsoft.com/office/powerpoint/2010/main" val="270969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9646" y="1820788"/>
            <a:ext cx="8796528" cy="4918978"/>
          </a:xfrm>
        </p:spPr>
      </p:pic>
      <p:pic>
        <p:nvPicPr>
          <p:cNvPr id="7" name="Picture 6">
            <a:extLst>
              <a:ext uri="{FF2B5EF4-FFF2-40B4-BE49-F238E27FC236}">
                <a16:creationId xmlns:a16="http://schemas.microsoft.com/office/drawing/2014/main" id="{1127E71A-39C3-4FFB-BA05-36337FDE03C7}"/>
              </a:ext>
            </a:extLst>
          </p:cNvPr>
          <p:cNvPicPr>
            <a:picLocks noChangeAspect="1"/>
          </p:cNvPicPr>
          <p:nvPr/>
        </p:nvPicPr>
        <p:blipFill>
          <a:blip r:embed="rId4"/>
          <a:stretch>
            <a:fillRect/>
          </a:stretch>
        </p:blipFill>
        <p:spPr>
          <a:xfrm>
            <a:off x="443597" y="0"/>
            <a:ext cx="6822015" cy="1950889"/>
          </a:xfrm>
          <a:prstGeom prst="rect">
            <a:avLst/>
          </a:prstGeom>
        </p:spPr>
      </p:pic>
    </p:spTree>
    <p:extLst>
      <p:ext uri="{BB962C8B-B14F-4D97-AF65-F5344CB8AC3E}">
        <p14:creationId xmlns:p14="http://schemas.microsoft.com/office/powerpoint/2010/main" val="991371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934" y="-135619"/>
            <a:ext cx="10018713" cy="1404266"/>
          </a:xfrm>
        </p:spPr>
        <p:txBody>
          <a:bodyPr/>
          <a:lstStyle/>
          <a:p>
            <a:r>
              <a:rPr lang="en-US" b="1" dirty="0">
                <a:latin typeface="+mn-lt"/>
              </a:rPr>
              <a:t>Azure ML Studio</a:t>
            </a:r>
          </a:p>
        </p:txBody>
      </p:sp>
      <p:sp>
        <p:nvSpPr>
          <p:cNvPr id="4" name="Rectangle 3"/>
          <p:cNvSpPr/>
          <p:nvPr/>
        </p:nvSpPr>
        <p:spPr bwMode="auto">
          <a:xfrm>
            <a:off x="3724828" y="3760248"/>
            <a:ext cx="1434280" cy="1585494"/>
          </a:xfrm>
          <a:prstGeom prst="rect">
            <a:avLst/>
          </a:prstGeom>
          <a:solidFill>
            <a:srgbClr val="00B0F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US" sz="1568" b="0" i="0" u="none" strike="noStrike" kern="0" cap="none" spc="0" normalizeH="0" baseline="0" noProof="0" dirty="0">
                <a:ln>
                  <a:noFill/>
                </a:ln>
                <a:solidFill>
                  <a:schemeClr val="tx1"/>
                </a:solidFill>
                <a:effectLst/>
                <a:uLnTx/>
                <a:uFillTx/>
              </a:rPr>
              <a:t>SQL Server enables </a:t>
            </a:r>
            <a:br>
              <a:rPr kumimoji="0" lang="en-US" sz="1568" b="0" i="0" u="none" strike="noStrike" kern="0" cap="none" spc="0" normalizeH="0" baseline="0" noProof="0" dirty="0">
                <a:ln>
                  <a:noFill/>
                </a:ln>
                <a:solidFill>
                  <a:schemeClr val="tx1"/>
                </a:solidFill>
                <a:effectLst/>
                <a:uLnTx/>
                <a:uFillTx/>
              </a:rPr>
            </a:br>
            <a:r>
              <a:rPr kumimoji="0" lang="en-US" sz="1568" b="0" i="0" u="none" strike="noStrike" kern="0" cap="none" spc="0" normalizeH="0" baseline="0" noProof="0" dirty="0">
                <a:ln>
                  <a:noFill/>
                </a:ln>
                <a:solidFill>
                  <a:schemeClr val="tx1"/>
                </a:solidFill>
                <a:effectLst/>
                <a:uLnTx/>
                <a:uFillTx/>
              </a:rPr>
              <a:t>data mining</a:t>
            </a:r>
            <a:endPar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5" name="Rectangle 4"/>
          <p:cNvSpPr/>
          <p:nvPr/>
        </p:nvSpPr>
        <p:spPr bwMode="auto">
          <a:xfrm>
            <a:off x="419881" y="3760248"/>
            <a:ext cx="1434280" cy="1585494"/>
          </a:xfrm>
          <a:prstGeom prst="rect">
            <a:avLst/>
          </a:prstGeom>
          <a:solidFill>
            <a:srgbClr val="00B0F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Computers work on users behalf, filtering junk email</a:t>
            </a:r>
          </a:p>
        </p:txBody>
      </p:sp>
      <p:sp>
        <p:nvSpPr>
          <p:cNvPr id="6" name="Rectangle 5"/>
          <p:cNvSpPr/>
          <p:nvPr/>
        </p:nvSpPr>
        <p:spPr bwMode="auto">
          <a:xfrm>
            <a:off x="7029774" y="3760248"/>
            <a:ext cx="1434280" cy="1585494"/>
          </a:xfrm>
          <a:prstGeom prst="rect">
            <a:avLst/>
          </a:prstGeom>
          <a:solidFill>
            <a:srgbClr val="00B0F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Microsoft Kinect can watch users gestures</a:t>
            </a:r>
          </a:p>
        </p:txBody>
      </p:sp>
      <p:sp>
        <p:nvSpPr>
          <p:cNvPr id="7" name="Rectangle 6"/>
          <p:cNvSpPr/>
          <p:nvPr/>
        </p:nvSpPr>
        <p:spPr bwMode="auto">
          <a:xfrm>
            <a:off x="10334719" y="3760248"/>
            <a:ext cx="1434280" cy="1585494"/>
          </a:xfrm>
          <a:prstGeom prst="rect">
            <a:avLst/>
          </a:prstGeom>
          <a:solidFill>
            <a:srgbClr val="00B0F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Microsoft launches </a:t>
            </a:r>
            <a:b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b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Azure Machine Learning</a:t>
            </a:r>
          </a:p>
        </p:txBody>
      </p:sp>
      <p:sp>
        <p:nvSpPr>
          <p:cNvPr id="8" name="Rectangle 7"/>
          <p:cNvSpPr/>
          <p:nvPr/>
        </p:nvSpPr>
        <p:spPr bwMode="auto">
          <a:xfrm>
            <a:off x="2072354" y="3760248"/>
            <a:ext cx="1434280" cy="1585494"/>
          </a:xfrm>
          <a:prstGeom prst="rect">
            <a:avLst/>
          </a:prstGeom>
          <a:solidFill>
            <a:srgbClr val="00B0F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tx1"/>
                </a:solidFill>
                <a:effectLst/>
                <a:uLnTx/>
                <a:uFillTx/>
              </a:rPr>
              <a:t> Microsoft search engine built with machine learning</a:t>
            </a:r>
          </a:p>
        </p:txBody>
      </p:sp>
      <p:sp>
        <p:nvSpPr>
          <p:cNvPr id="9" name="Rectangle 8"/>
          <p:cNvSpPr/>
          <p:nvPr/>
        </p:nvSpPr>
        <p:spPr bwMode="auto">
          <a:xfrm>
            <a:off x="5377301" y="3760248"/>
            <a:ext cx="1434280" cy="1585494"/>
          </a:xfrm>
          <a:prstGeom prst="rect">
            <a:avLst/>
          </a:prstGeom>
          <a:solidFill>
            <a:srgbClr val="00B0F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Bing Maps ships with ML traffic-prediction service</a:t>
            </a:r>
          </a:p>
        </p:txBody>
      </p:sp>
      <p:sp>
        <p:nvSpPr>
          <p:cNvPr id="10" name="Rectangle 9"/>
          <p:cNvSpPr/>
          <p:nvPr/>
        </p:nvSpPr>
        <p:spPr bwMode="auto">
          <a:xfrm>
            <a:off x="8682248" y="3760248"/>
            <a:ext cx="1434280" cy="1585494"/>
          </a:xfrm>
          <a:prstGeom prst="rect">
            <a:avLst/>
          </a:prstGeom>
          <a:solidFill>
            <a:srgbClr val="00B0F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Successful, real-time, speech-to-speech translation</a:t>
            </a:r>
          </a:p>
        </p:txBody>
      </p:sp>
      <p:sp>
        <p:nvSpPr>
          <p:cNvPr id="11" name="Rectangle 10"/>
          <p:cNvSpPr/>
          <p:nvPr/>
        </p:nvSpPr>
        <p:spPr bwMode="auto">
          <a:xfrm>
            <a:off x="1123573" y="3398005"/>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2" name="Oval 11"/>
          <p:cNvSpPr/>
          <p:nvPr/>
        </p:nvSpPr>
        <p:spPr bwMode="auto">
          <a:xfrm>
            <a:off x="1073004" y="3701928"/>
            <a:ext cx="128031" cy="112389"/>
          </a:xfrm>
          <a:prstGeom prst="ellipse">
            <a:avLst/>
          </a:prstGeom>
          <a:solidFill>
            <a:schemeClr val="tx1"/>
          </a:solidFill>
          <a:ln>
            <a:solidFill>
              <a:srgbClr val="00BC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3" name="Rectangle 12"/>
          <p:cNvSpPr/>
          <p:nvPr/>
        </p:nvSpPr>
        <p:spPr bwMode="auto">
          <a:xfrm>
            <a:off x="11038413" y="3398005"/>
            <a:ext cx="26893" cy="4159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4" name="Oval 13"/>
          <p:cNvSpPr/>
          <p:nvPr/>
        </p:nvSpPr>
        <p:spPr bwMode="auto">
          <a:xfrm>
            <a:off x="10987844" y="3701928"/>
            <a:ext cx="128031" cy="11238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5" name="Rectangle 14"/>
          <p:cNvSpPr/>
          <p:nvPr/>
        </p:nvSpPr>
        <p:spPr bwMode="auto">
          <a:xfrm>
            <a:off x="9385940" y="3398005"/>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6" name="Oval 15"/>
          <p:cNvSpPr/>
          <p:nvPr/>
        </p:nvSpPr>
        <p:spPr bwMode="auto">
          <a:xfrm>
            <a:off x="9335371" y="3701928"/>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7" name="Rectangle 16"/>
          <p:cNvSpPr/>
          <p:nvPr/>
        </p:nvSpPr>
        <p:spPr bwMode="auto">
          <a:xfrm>
            <a:off x="7733467" y="3398005"/>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8" name="Oval 17"/>
          <p:cNvSpPr/>
          <p:nvPr/>
        </p:nvSpPr>
        <p:spPr bwMode="auto">
          <a:xfrm>
            <a:off x="7682898" y="3701928"/>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9" name="Rectangle 18"/>
          <p:cNvSpPr/>
          <p:nvPr/>
        </p:nvSpPr>
        <p:spPr bwMode="auto">
          <a:xfrm>
            <a:off x="6080994" y="3398005"/>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0" name="Oval 19"/>
          <p:cNvSpPr/>
          <p:nvPr/>
        </p:nvSpPr>
        <p:spPr bwMode="auto">
          <a:xfrm>
            <a:off x="6030425" y="3701928"/>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1" name="Rectangle 20"/>
          <p:cNvSpPr/>
          <p:nvPr/>
        </p:nvSpPr>
        <p:spPr bwMode="auto">
          <a:xfrm>
            <a:off x="4428520" y="3398005"/>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2" name="Oval 21"/>
          <p:cNvSpPr/>
          <p:nvPr/>
        </p:nvSpPr>
        <p:spPr bwMode="auto">
          <a:xfrm>
            <a:off x="4377951" y="3701928"/>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3" name="Rectangle 22"/>
          <p:cNvSpPr/>
          <p:nvPr/>
        </p:nvSpPr>
        <p:spPr bwMode="auto">
          <a:xfrm>
            <a:off x="2776047" y="3398005"/>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4" name="Oval 23"/>
          <p:cNvSpPr/>
          <p:nvPr/>
        </p:nvSpPr>
        <p:spPr bwMode="auto">
          <a:xfrm>
            <a:off x="2725478" y="3701928"/>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5" name="Right Arrow 24"/>
          <p:cNvSpPr/>
          <p:nvPr/>
        </p:nvSpPr>
        <p:spPr bwMode="auto">
          <a:xfrm>
            <a:off x="0" y="3078139"/>
            <a:ext cx="12084888" cy="319867"/>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solidFill>
                  <a:schemeClr val="bg1">
                    <a:alpha val="0"/>
                  </a:schemeClr>
                </a:solid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ectangle 25"/>
          <p:cNvSpPr/>
          <p:nvPr/>
        </p:nvSpPr>
        <p:spPr bwMode="auto">
          <a:xfrm>
            <a:off x="600160" y="3049672"/>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1999</a:t>
            </a:r>
          </a:p>
        </p:txBody>
      </p:sp>
      <p:sp>
        <p:nvSpPr>
          <p:cNvPr id="27" name="Rectangle 26"/>
          <p:cNvSpPr/>
          <p:nvPr/>
        </p:nvSpPr>
        <p:spPr bwMode="auto">
          <a:xfrm>
            <a:off x="8862527" y="3049672"/>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2012</a:t>
            </a:r>
          </a:p>
        </p:txBody>
      </p:sp>
      <p:sp>
        <p:nvSpPr>
          <p:cNvPr id="28" name="Rectangle 27"/>
          <p:cNvSpPr/>
          <p:nvPr/>
        </p:nvSpPr>
        <p:spPr bwMode="auto">
          <a:xfrm>
            <a:off x="5557581" y="3049672"/>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2008</a:t>
            </a:r>
          </a:p>
        </p:txBody>
      </p:sp>
      <p:sp>
        <p:nvSpPr>
          <p:cNvPr id="29" name="Rectangle 28"/>
          <p:cNvSpPr/>
          <p:nvPr/>
        </p:nvSpPr>
        <p:spPr bwMode="auto">
          <a:xfrm>
            <a:off x="2252634" y="3049672"/>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2004</a:t>
            </a:r>
          </a:p>
        </p:txBody>
      </p:sp>
      <p:sp>
        <p:nvSpPr>
          <p:cNvPr id="30" name="Rectangle 29"/>
          <p:cNvSpPr/>
          <p:nvPr/>
        </p:nvSpPr>
        <p:spPr bwMode="auto">
          <a:xfrm>
            <a:off x="10515000" y="3049672"/>
            <a:ext cx="1073721" cy="3585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2014</a:t>
            </a:r>
          </a:p>
        </p:txBody>
      </p:sp>
      <p:sp>
        <p:nvSpPr>
          <p:cNvPr id="31" name="Rectangle 30"/>
          <p:cNvSpPr/>
          <p:nvPr/>
        </p:nvSpPr>
        <p:spPr bwMode="auto">
          <a:xfrm>
            <a:off x="7210054" y="3049672"/>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2010</a:t>
            </a:r>
          </a:p>
        </p:txBody>
      </p:sp>
      <p:sp>
        <p:nvSpPr>
          <p:cNvPr id="32" name="Rectangle 31"/>
          <p:cNvSpPr/>
          <p:nvPr/>
        </p:nvSpPr>
        <p:spPr bwMode="auto">
          <a:xfrm>
            <a:off x="3905107" y="3049672"/>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2005</a:t>
            </a:r>
          </a:p>
        </p:txBody>
      </p:sp>
      <p:sp>
        <p:nvSpPr>
          <p:cNvPr id="33" name="Title 1"/>
          <p:cNvSpPr txBox="1">
            <a:spLocks/>
          </p:cNvSpPr>
          <p:nvPr/>
        </p:nvSpPr>
        <p:spPr>
          <a:xfrm>
            <a:off x="1343353" y="1255026"/>
            <a:ext cx="10018713" cy="140426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en-IN" sz="3600" b="1" dirty="0">
                <a:ln>
                  <a:noFill/>
                </a:ln>
                <a:latin typeface="+mn-lt"/>
              </a:rPr>
              <a:t>Microsoft &amp; Machine Learning</a:t>
            </a:r>
          </a:p>
          <a:p>
            <a:pPr lvl="0"/>
            <a:r>
              <a:rPr lang="en-IN" sz="3600" b="1" dirty="0">
                <a:ln>
                  <a:noFill/>
                </a:ln>
                <a:latin typeface="+mn-lt"/>
              </a:rPr>
              <a:t>15 years of realizing innovation</a:t>
            </a:r>
          </a:p>
          <a:p>
            <a:endParaRPr lang="en-US" sz="3600" dirty="0"/>
          </a:p>
        </p:txBody>
      </p:sp>
    </p:spTree>
    <p:extLst>
      <p:ext uri="{BB962C8B-B14F-4D97-AF65-F5344CB8AC3E}">
        <p14:creationId xmlns:p14="http://schemas.microsoft.com/office/powerpoint/2010/main" val="1273643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8099" y="2056486"/>
            <a:ext cx="10071136" cy="4624785"/>
          </a:xfrm>
        </p:spPr>
      </p:pic>
      <p:pic>
        <p:nvPicPr>
          <p:cNvPr id="6" name="Picture 5">
            <a:extLst>
              <a:ext uri="{FF2B5EF4-FFF2-40B4-BE49-F238E27FC236}">
                <a16:creationId xmlns:a16="http://schemas.microsoft.com/office/drawing/2014/main" id="{2089C0C8-EDF1-4F41-A121-80460C6E06FD}"/>
              </a:ext>
            </a:extLst>
          </p:cNvPr>
          <p:cNvPicPr>
            <a:picLocks noChangeAspect="1"/>
          </p:cNvPicPr>
          <p:nvPr/>
        </p:nvPicPr>
        <p:blipFill>
          <a:blip r:embed="rId4"/>
          <a:stretch>
            <a:fillRect/>
          </a:stretch>
        </p:blipFill>
        <p:spPr>
          <a:xfrm>
            <a:off x="376690" y="27539"/>
            <a:ext cx="6822015" cy="1950889"/>
          </a:xfrm>
          <a:prstGeom prst="rect">
            <a:avLst/>
          </a:prstGeom>
        </p:spPr>
      </p:pic>
    </p:spTree>
    <p:extLst>
      <p:ext uri="{BB962C8B-B14F-4D97-AF65-F5344CB8AC3E}">
        <p14:creationId xmlns:p14="http://schemas.microsoft.com/office/powerpoint/2010/main" val="101273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666999"/>
            <a:ext cx="4276410" cy="3124201"/>
          </a:xfrm>
        </p:spPr>
        <p:txBody>
          <a:bodyPr/>
          <a:lstStyle/>
          <a:p>
            <a:r>
              <a:rPr lang="en-US" dirty="0"/>
              <a:t>Ensure that the output mode is “</a:t>
            </a:r>
            <a:r>
              <a:rPr lang="en-US" dirty="0" err="1"/>
              <a:t>InPlace</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024" y="2666999"/>
            <a:ext cx="4731460" cy="3529076"/>
          </a:xfrm>
          <a:prstGeom prst="rect">
            <a:avLst/>
          </a:prstGeom>
        </p:spPr>
      </p:pic>
      <p:sp>
        <p:nvSpPr>
          <p:cNvPr id="7" name="Title 1">
            <a:extLst>
              <a:ext uri="{FF2B5EF4-FFF2-40B4-BE49-F238E27FC236}">
                <a16:creationId xmlns:a16="http://schemas.microsoft.com/office/drawing/2014/main" id="{319805FF-C9AB-4C34-88A7-736ED26CE0D5}"/>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1211976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311" y="1755649"/>
            <a:ext cx="9866385" cy="4383023"/>
          </a:xfrm>
        </p:spPr>
      </p:pic>
      <p:sp>
        <p:nvSpPr>
          <p:cNvPr id="7" name="Title 1">
            <a:extLst>
              <a:ext uri="{FF2B5EF4-FFF2-40B4-BE49-F238E27FC236}">
                <a16:creationId xmlns:a16="http://schemas.microsoft.com/office/drawing/2014/main" id="{40CDF6F0-5941-4FA8-999B-DF2336BF7A17}"/>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357921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666999"/>
            <a:ext cx="4038666" cy="3124201"/>
          </a:xfrm>
        </p:spPr>
        <p:txBody>
          <a:bodyPr/>
          <a:lstStyle/>
          <a:p>
            <a:r>
              <a:rPr lang="en-US" dirty="0"/>
              <a:t>Adding transformed data back to original dataset.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45" y="1408177"/>
            <a:ext cx="5773928" cy="5286970"/>
          </a:xfrm>
          <a:prstGeom prst="rect">
            <a:avLst/>
          </a:prstGeom>
        </p:spPr>
      </p:pic>
      <p:sp>
        <p:nvSpPr>
          <p:cNvPr id="7" name="Title 1">
            <a:extLst>
              <a:ext uri="{FF2B5EF4-FFF2-40B4-BE49-F238E27FC236}">
                <a16:creationId xmlns:a16="http://schemas.microsoft.com/office/drawing/2014/main" id="{A0E66A41-2D93-4849-B931-87E1B3C5FBA0}"/>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146931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666999"/>
            <a:ext cx="4038666" cy="3124201"/>
          </a:xfrm>
        </p:spPr>
        <p:txBody>
          <a:bodyPr/>
          <a:lstStyle/>
          <a:p>
            <a:r>
              <a:rPr lang="en-US" dirty="0"/>
              <a:t>Since we have just simply added rows, we definitely have duplicate records.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736" y="1408177"/>
            <a:ext cx="5851144" cy="5349910"/>
          </a:xfrm>
          <a:prstGeom prst="rect">
            <a:avLst/>
          </a:prstGeom>
        </p:spPr>
      </p:pic>
      <p:sp>
        <p:nvSpPr>
          <p:cNvPr id="7" name="Title 1">
            <a:extLst>
              <a:ext uri="{FF2B5EF4-FFF2-40B4-BE49-F238E27FC236}">
                <a16:creationId xmlns:a16="http://schemas.microsoft.com/office/drawing/2014/main" id="{9121DBF4-007F-4952-A99A-86187CD482A8}"/>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1377513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666999"/>
            <a:ext cx="4038666" cy="3124201"/>
          </a:xfrm>
        </p:spPr>
        <p:txBody>
          <a:bodyPr/>
          <a:lstStyle/>
          <a:p>
            <a:r>
              <a:rPr lang="en-US" dirty="0"/>
              <a:t>Ensure to uncheck the “Retain First Duplicate”.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068" y="2297176"/>
            <a:ext cx="3619500" cy="3251200"/>
          </a:xfrm>
          <a:prstGeom prst="rect">
            <a:avLst/>
          </a:prstGeom>
        </p:spPr>
      </p:pic>
      <p:sp>
        <p:nvSpPr>
          <p:cNvPr id="7" name="Title 1">
            <a:extLst>
              <a:ext uri="{FF2B5EF4-FFF2-40B4-BE49-F238E27FC236}">
                <a16:creationId xmlns:a16="http://schemas.microsoft.com/office/drawing/2014/main" id="{2962D871-6CFC-4E00-954F-90DC5BD53381}"/>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1236434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929" y="1719073"/>
            <a:ext cx="10066095" cy="4383023"/>
          </a:xfrm>
        </p:spPr>
      </p:pic>
      <p:sp>
        <p:nvSpPr>
          <p:cNvPr id="7" name="Title 1">
            <a:extLst>
              <a:ext uri="{FF2B5EF4-FFF2-40B4-BE49-F238E27FC236}">
                <a16:creationId xmlns:a16="http://schemas.microsoft.com/office/drawing/2014/main" id="{816CA2D9-9CE8-4E1F-AA79-8F8855954CB2}"/>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1829881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3822" y="1682495"/>
            <a:ext cx="9579202" cy="4582126"/>
          </a:xfrm>
        </p:spPr>
      </p:pic>
      <p:sp>
        <p:nvSpPr>
          <p:cNvPr id="6" name="Title 1">
            <a:extLst>
              <a:ext uri="{FF2B5EF4-FFF2-40B4-BE49-F238E27FC236}">
                <a16:creationId xmlns:a16="http://schemas.microsoft.com/office/drawing/2014/main" id="{42C47899-9683-49E7-9AA2-92F21F2DF75E}"/>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1158807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8854" y="1928553"/>
            <a:ext cx="10008890" cy="4527775"/>
          </a:xfrm>
        </p:spPr>
      </p:pic>
      <p:sp>
        <p:nvSpPr>
          <p:cNvPr id="6" name="Title 1">
            <a:extLst>
              <a:ext uri="{FF2B5EF4-FFF2-40B4-BE49-F238E27FC236}">
                <a16:creationId xmlns:a16="http://schemas.microsoft.com/office/drawing/2014/main" id="{0D5B7264-509D-4AAE-A768-14FDC5690F93}"/>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1374351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1107" y="1737361"/>
            <a:ext cx="9405119" cy="4659417"/>
          </a:xfrm>
        </p:spPr>
      </p:pic>
      <p:sp>
        <p:nvSpPr>
          <p:cNvPr id="6" name="Title 1">
            <a:extLst>
              <a:ext uri="{FF2B5EF4-FFF2-40B4-BE49-F238E27FC236}">
                <a16:creationId xmlns:a16="http://schemas.microsoft.com/office/drawing/2014/main" id="{8F62D212-E413-425B-8995-4A9CA66FDF8C}"/>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45351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966" y="19437"/>
            <a:ext cx="10515600" cy="1048039"/>
          </a:xfrm>
        </p:spPr>
        <p:txBody>
          <a:bodyPr/>
          <a:lstStyle/>
          <a:p>
            <a:r>
              <a:rPr lang="en-US" b="1" dirty="0">
                <a:latin typeface="+mn-lt"/>
              </a:rPr>
              <a:t>Azure ML Studio (Cont’d)</a:t>
            </a:r>
          </a:p>
        </p:txBody>
      </p:sp>
      <p:pic>
        <p:nvPicPr>
          <p:cNvPr id="4" name="Content Placeholder 3"/>
          <p:cNvPicPr>
            <a:picLocks noGrp="1" noChangeAspect="1"/>
          </p:cNvPicPr>
          <p:nvPr>
            <p:ph idx="1"/>
          </p:nvPr>
        </p:nvPicPr>
        <p:blipFill>
          <a:blip r:embed="rId3"/>
          <a:stretch>
            <a:fillRect/>
          </a:stretch>
        </p:blipFill>
        <p:spPr>
          <a:xfrm>
            <a:off x="5504070" y="1825625"/>
            <a:ext cx="6102085" cy="4351338"/>
          </a:xfrm>
          <a:prstGeom prst="rect">
            <a:avLst/>
          </a:prstGeom>
        </p:spPr>
      </p:pic>
      <p:sp>
        <p:nvSpPr>
          <p:cNvPr id="6" name="Content Placeholder 2"/>
          <p:cNvSpPr txBox="1">
            <a:spLocks/>
          </p:cNvSpPr>
          <p:nvPr/>
        </p:nvSpPr>
        <p:spPr>
          <a:xfrm>
            <a:off x="1063514" y="1821907"/>
            <a:ext cx="3782634"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Cloud Based</a:t>
            </a:r>
          </a:p>
          <a:p>
            <a:r>
              <a:rPr lang="en-US" dirty="0"/>
              <a:t>ML Studio for composing models</a:t>
            </a:r>
          </a:p>
          <a:p>
            <a:pPr lvl="1"/>
            <a:r>
              <a:rPr lang="en-US" dirty="0"/>
              <a:t>Supports numerous input formats</a:t>
            </a:r>
          </a:p>
          <a:p>
            <a:pPr lvl="1"/>
            <a:r>
              <a:rPr lang="en-US" dirty="0"/>
              <a:t>Supports R and Python</a:t>
            </a:r>
          </a:p>
        </p:txBody>
      </p:sp>
    </p:spTree>
    <p:extLst>
      <p:ext uri="{BB962C8B-B14F-4D97-AF65-F5344CB8AC3E}">
        <p14:creationId xmlns:p14="http://schemas.microsoft.com/office/powerpoint/2010/main" val="246042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666999"/>
            <a:ext cx="4221546" cy="3124201"/>
          </a:xfrm>
        </p:spPr>
        <p:txBody>
          <a:bodyPr/>
          <a:lstStyle/>
          <a:p>
            <a:r>
              <a:rPr lang="en-US" dirty="0"/>
              <a:t>Ensure </a:t>
            </a:r>
            <a:r>
              <a:rPr lang="en-US"/>
              <a:t>to replace with Median.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520" y="2120900"/>
            <a:ext cx="3390900" cy="3670300"/>
          </a:xfrm>
          <a:prstGeom prst="rect">
            <a:avLst/>
          </a:prstGeom>
        </p:spPr>
      </p:pic>
      <p:sp>
        <p:nvSpPr>
          <p:cNvPr id="7" name="Title 1">
            <a:extLst>
              <a:ext uri="{FF2B5EF4-FFF2-40B4-BE49-F238E27FC236}">
                <a16:creationId xmlns:a16="http://schemas.microsoft.com/office/drawing/2014/main" id="{EDCFE5F9-BE09-4ECA-A392-655ECF377FA9}"/>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826830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9565" y="1755648"/>
            <a:ext cx="9823459" cy="4643652"/>
          </a:xfrm>
        </p:spPr>
      </p:pic>
      <p:sp>
        <p:nvSpPr>
          <p:cNvPr id="7" name="Title 1">
            <a:extLst>
              <a:ext uri="{FF2B5EF4-FFF2-40B4-BE49-F238E27FC236}">
                <a16:creationId xmlns:a16="http://schemas.microsoft.com/office/drawing/2014/main" id="{F5FA7041-6BCA-45BC-AE9C-9A3E9B93078B}"/>
              </a:ext>
            </a:extLst>
          </p:cNvPr>
          <p:cNvSpPr>
            <a:spLocks noGrp="1"/>
          </p:cNvSpPr>
          <p:nvPr>
            <p:ph type="title"/>
          </p:nvPr>
        </p:nvSpPr>
        <p:spPr>
          <a:xfrm>
            <a:off x="275942" y="783707"/>
            <a:ext cx="6570907" cy="360773"/>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“Credit Score”)</a:t>
            </a:r>
          </a:p>
        </p:txBody>
      </p:sp>
    </p:spTree>
    <p:extLst>
      <p:ext uri="{BB962C8B-B14F-4D97-AF65-F5344CB8AC3E}">
        <p14:creationId xmlns:p14="http://schemas.microsoft.com/office/powerpoint/2010/main" val="897116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885" y="236607"/>
            <a:ext cx="6731686" cy="1469529"/>
          </a:xfrm>
        </p:spPr>
        <p:txBody>
          <a:bodyPr>
            <a:normAutofit fontScale="90000"/>
          </a:bodyPr>
          <a:lstStyle/>
          <a:p>
            <a:r>
              <a:rPr lang="en-US" sz="3600" b="1" dirty="0">
                <a:latin typeface="+mn-lt"/>
              </a:rPr>
              <a:t>Creating ML Models In Azure ML Studio</a:t>
            </a:r>
            <a:br>
              <a:rPr lang="en-US" sz="3600" b="1" dirty="0">
                <a:latin typeface="+mn-lt"/>
              </a:rPr>
            </a:br>
            <a:r>
              <a:rPr lang="en-US" sz="3600" b="1" dirty="0">
                <a:latin typeface="+mn-lt"/>
              </a:rPr>
              <a:t>  (Handling “Annual Income”)</a:t>
            </a:r>
            <a:endParaRPr lang="en-US" b="1" dirty="0">
              <a:latin typeface="+mn-l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6022" y="2001543"/>
            <a:ext cx="10461354" cy="4372495"/>
          </a:xfrm>
        </p:spPr>
      </p:pic>
    </p:spTree>
    <p:extLst>
      <p:ext uri="{BB962C8B-B14F-4D97-AF65-F5344CB8AC3E}">
        <p14:creationId xmlns:p14="http://schemas.microsoft.com/office/powerpoint/2010/main" val="1381261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0301" y="1737360"/>
            <a:ext cx="9646731" cy="4754880"/>
          </a:xfrm>
        </p:spPr>
      </p:pic>
      <p:sp>
        <p:nvSpPr>
          <p:cNvPr id="6" name="Title 1">
            <a:extLst>
              <a:ext uri="{FF2B5EF4-FFF2-40B4-BE49-F238E27FC236}">
                <a16:creationId xmlns:a16="http://schemas.microsoft.com/office/drawing/2014/main" id="{56CE49A1-881A-4E35-8FDD-65B552F0BBCA}"/>
              </a:ext>
            </a:extLst>
          </p:cNvPr>
          <p:cNvSpPr>
            <a:spLocks noGrp="1"/>
          </p:cNvSpPr>
          <p:nvPr>
            <p:ph type="title"/>
          </p:nvPr>
        </p:nvSpPr>
        <p:spPr>
          <a:xfrm>
            <a:off x="315885" y="236608"/>
            <a:ext cx="6731686" cy="1330036"/>
          </a:xfrm>
        </p:spPr>
        <p:txBody>
          <a:bodyPr>
            <a:normAutofit fontScale="90000"/>
          </a:bodyPr>
          <a:lstStyle/>
          <a:p>
            <a:r>
              <a:rPr lang="en-US" sz="3600" b="1" dirty="0">
                <a:latin typeface="+mn-lt"/>
              </a:rPr>
              <a:t>Creating ML Models In Azure ML Studio</a:t>
            </a:r>
            <a:br>
              <a:rPr lang="en-US" sz="3600" b="1" dirty="0">
                <a:latin typeface="+mn-lt"/>
              </a:rPr>
            </a:br>
            <a:r>
              <a:rPr lang="en-US" sz="3600" b="1" dirty="0">
                <a:latin typeface="+mn-lt"/>
              </a:rPr>
              <a:t>  (Handling “Annual Income”)</a:t>
            </a:r>
            <a:endParaRPr lang="en-US" b="1" dirty="0">
              <a:latin typeface="+mn-lt"/>
            </a:endParaRPr>
          </a:p>
        </p:txBody>
      </p:sp>
    </p:spTree>
    <p:extLst>
      <p:ext uri="{BB962C8B-B14F-4D97-AF65-F5344CB8AC3E}">
        <p14:creationId xmlns:p14="http://schemas.microsoft.com/office/powerpoint/2010/main" val="323632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666999"/>
            <a:ext cx="4221546" cy="3124201"/>
          </a:xfrm>
        </p:spPr>
        <p:txBody>
          <a:bodyPr/>
          <a:lstStyle/>
          <a:p>
            <a:r>
              <a:rPr lang="en-US" dirty="0"/>
              <a:t>Ensure to replace with Median.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520" y="2120900"/>
            <a:ext cx="3390900" cy="3670300"/>
          </a:xfrm>
          <a:prstGeom prst="rect">
            <a:avLst/>
          </a:prstGeom>
        </p:spPr>
      </p:pic>
      <p:sp>
        <p:nvSpPr>
          <p:cNvPr id="7" name="Title 1">
            <a:extLst>
              <a:ext uri="{FF2B5EF4-FFF2-40B4-BE49-F238E27FC236}">
                <a16:creationId xmlns:a16="http://schemas.microsoft.com/office/drawing/2014/main" id="{783FF91C-3407-4DAA-82F9-847A2189F0AD}"/>
              </a:ext>
            </a:extLst>
          </p:cNvPr>
          <p:cNvSpPr>
            <a:spLocks noGrp="1"/>
          </p:cNvSpPr>
          <p:nvPr>
            <p:ph type="title"/>
          </p:nvPr>
        </p:nvSpPr>
        <p:spPr>
          <a:xfrm>
            <a:off x="315885" y="236607"/>
            <a:ext cx="6731686" cy="1469529"/>
          </a:xfrm>
        </p:spPr>
        <p:txBody>
          <a:bodyPr>
            <a:normAutofit fontScale="90000"/>
          </a:bodyPr>
          <a:lstStyle/>
          <a:p>
            <a:r>
              <a:rPr lang="en-US" sz="3600" b="1" dirty="0">
                <a:latin typeface="+mn-lt"/>
              </a:rPr>
              <a:t>Creating ML Models In Azure ML Studio</a:t>
            </a:r>
            <a:br>
              <a:rPr lang="en-US" sz="3600" b="1" dirty="0">
                <a:latin typeface="+mn-lt"/>
              </a:rPr>
            </a:br>
            <a:r>
              <a:rPr lang="en-US" sz="3600" b="1" dirty="0">
                <a:latin typeface="+mn-lt"/>
              </a:rPr>
              <a:t>  (Handling “Annual Income”)</a:t>
            </a:r>
            <a:endParaRPr lang="en-US" b="1" dirty="0">
              <a:latin typeface="+mn-lt"/>
            </a:endParaRPr>
          </a:p>
        </p:txBody>
      </p:sp>
    </p:spTree>
    <p:extLst>
      <p:ext uri="{BB962C8B-B14F-4D97-AF65-F5344CB8AC3E}">
        <p14:creationId xmlns:p14="http://schemas.microsoft.com/office/powerpoint/2010/main" val="1504559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4126" y="1828799"/>
            <a:ext cx="10116770" cy="4353107"/>
          </a:xfrm>
        </p:spPr>
      </p:pic>
      <p:sp>
        <p:nvSpPr>
          <p:cNvPr id="7" name="Title 1">
            <a:extLst>
              <a:ext uri="{FF2B5EF4-FFF2-40B4-BE49-F238E27FC236}">
                <a16:creationId xmlns:a16="http://schemas.microsoft.com/office/drawing/2014/main" id="{5F3C3B35-9E0E-4FFE-B43B-DE17D5152BD0}"/>
              </a:ext>
            </a:extLst>
          </p:cNvPr>
          <p:cNvSpPr>
            <a:spLocks noGrp="1"/>
          </p:cNvSpPr>
          <p:nvPr>
            <p:ph type="title"/>
          </p:nvPr>
        </p:nvSpPr>
        <p:spPr>
          <a:xfrm>
            <a:off x="315885" y="236607"/>
            <a:ext cx="6731686" cy="1469529"/>
          </a:xfrm>
        </p:spPr>
        <p:txBody>
          <a:bodyPr>
            <a:normAutofit fontScale="90000"/>
          </a:bodyPr>
          <a:lstStyle/>
          <a:p>
            <a:r>
              <a:rPr lang="en-US" sz="3600" b="1" dirty="0">
                <a:latin typeface="+mn-lt"/>
              </a:rPr>
              <a:t>Creating ML Models In Azure ML Studio</a:t>
            </a:r>
            <a:br>
              <a:rPr lang="en-US" sz="3600" b="1" dirty="0">
                <a:latin typeface="+mn-lt"/>
              </a:rPr>
            </a:br>
            <a:r>
              <a:rPr lang="en-US" sz="3600" b="1" dirty="0">
                <a:latin typeface="+mn-lt"/>
              </a:rPr>
              <a:t>  (Handling “Annual Income”)</a:t>
            </a:r>
            <a:endParaRPr lang="en-US" b="1" dirty="0">
              <a:latin typeface="+mn-lt"/>
            </a:endParaRPr>
          </a:p>
        </p:txBody>
      </p:sp>
    </p:spTree>
    <p:extLst>
      <p:ext uri="{BB962C8B-B14F-4D97-AF65-F5344CB8AC3E}">
        <p14:creationId xmlns:p14="http://schemas.microsoft.com/office/powerpoint/2010/main" val="1131174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634" y="-43043"/>
            <a:ext cx="6965660" cy="1949902"/>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“Current Loan Amount”)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3965" y="1870284"/>
            <a:ext cx="9889568" cy="4590287"/>
          </a:xfrm>
        </p:spPr>
      </p:pic>
    </p:spTree>
    <p:extLst>
      <p:ext uri="{BB962C8B-B14F-4D97-AF65-F5344CB8AC3E}">
        <p14:creationId xmlns:p14="http://schemas.microsoft.com/office/powerpoint/2010/main" val="742452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5728" y="1978429"/>
            <a:ext cx="8467344" cy="4688395"/>
          </a:xfrm>
        </p:spPr>
      </p:pic>
      <p:sp>
        <p:nvSpPr>
          <p:cNvPr id="6" name="Title 1">
            <a:extLst>
              <a:ext uri="{FF2B5EF4-FFF2-40B4-BE49-F238E27FC236}">
                <a16:creationId xmlns:a16="http://schemas.microsoft.com/office/drawing/2014/main" id="{C1C9FE28-47F9-4391-89AD-718F1756C6C5}"/>
              </a:ext>
            </a:extLst>
          </p:cNvPr>
          <p:cNvSpPr>
            <a:spLocks noGrp="1"/>
          </p:cNvSpPr>
          <p:nvPr>
            <p:ph type="title"/>
          </p:nvPr>
        </p:nvSpPr>
        <p:spPr>
          <a:xfrm>
            <a:off x="282634" y="-43043"/>
            <a:ext cx="6965660" cy="1949902"/>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“Current Loan Amount”)</a:t>
            </a:r>
          </a:p>
        </p:txBody>
      </p:sp>
    </p:spTree>
    <p:extLst>
      <p:ext uri="{BB962C8B-B14F-4D97-AF65-F5344CB8AC3E}">
        <p14:creationId xmlns:p14="http://schemas.microsoft.com/office/powerpoint/2010/main" val="526792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7078" y="1847087"/>
            <a:ext cx="9505946" cy="4714253"/>
          </a:xfrm>
        </p:spPr>
      </p:pic>
      <p:sp>
        <p:nvSpPr>
          <p:cNvPr id="6" name="Title 1">
            <a:extLst>
              <a:ext uri="{FF2B5EF4-FFF2-40B4-BE49-F238E27FC236}">
                <a16:creationId xmlns:a16="http://schemas.microsoft.com/office/drawing/2014/main" id="{DF65A569-D193-4E36-9662-5DCCBC341914}"/>
              </a:ext>
            </a:extLst>
          </p:cNvPr>
          <p:cNvSpPr>
            <a:spLocks noGrp="1"/>
          </p:cNvSpPr>
          <p:nvPr>
            <p:ph type="title"/>
          </p:nvPr>
        </p:nvSpPr>
        <p:spPr>
          <a:xfrm>
            <a:off x="282634" y="-43043"/>
            <a:ext cx="6965660" cy="1949902"/>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“Current Loan Amount”)</a:t>
            </a:r>
          </a:p>
        </p:txBody>
      </p:sp>
    </p:spTree>
    <p:extLst>
      <p:ext uri="{BB962C8B-B14F-4D97-AF65-F5344CB8AC3E}">
        <p14:creationId xmlns:p14="http://schemas.microsoft.com/office/powerpoint/2010/main" val="1726235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666999"/>
            <a:ext cx="4203258" cy="3124201"/>
          </a:xfrm>
        </p:spPr>
        <p:txBody>
          <a:bodyPr/>
          <a:lstStyle/>
          <a:p>
            <a:r>
              <a:rPr lang="en-US" dirty="0"/>
              <a:t>Ensure the following properties.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520" y="1645920"/>
            <a:ext cx="3619944" cy="4937760"/>
          </a:xfrm>
          <a:prstGeom prst="rect">
            <a:avLst/>
          </a:prstGeom>
        </p:spPr>
      </p:pic>
      <p:sp>
        <p:nvSpPr>
          <p:cNvPr id="7" name="Title 1">
            <a:extLst>
              <a:ext uri="{FF2B5EF4-FFF2-40B4-BE49-F238E27FC236}">
                <a16:creationId xmlns:a16="http://schemas.microsoft.com/office/drawing/2014/main" id="{384B20EE-DF37-4463-939B-C5C802449F53}"/>
              </a:ext>
            </a:extLst>
          </p:cNvPr>
          <p:cNvSpPr>
            <a:spLocks noGrp="1"/>
          </p:cNvSpPr>
          <p:nvPr>
            <p:ph type="title"/>
          </p:nvPr>
        </p:nvSpPr>
        <p:spPr>
          <a:xfrm>
            <a:off x="282634" y="-43043"/>
            <a:ext cx="6965660" cy="1949902"/>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“Current Loan Amount”)</a:t>
            </a:r>
          </a:p>
        </p:txBody>
      </p:sp>
    </p:spTree>
    <p:extLst>
      <p:ext uri="{BB962C8B-B14F-4D97-AF65-F5344CB8AC3E}">
        <p14:creationId xmlns:p14="http://schemas.microsoft.com/office/powerpoint/2010/main" val="1912783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86" y="3791"/>
            <a:ext cx="10721628" cy="1752599"/>
          </a:xfrm>
        </p:spPr>
        <p:txBody>
          <a:bodyPr>
            <a:normAutofit fontScale="90000"/>
          </a:bodyPr>
          <a:lstStyle/>
          <a:p>
            <a:br>
              <a:rPr lang="en-US" b="1" dirty="0">
                <a:latin typeface="+mn-lt"/>
              </a:rPr>
            </a:br>
            <a:r>
              <a:rPr lang="en-US" b="1" dirty="0">
                <a:latin typeface="+mn-lt"/>
              </a:rPr>
              <a:t>Azure ML Studio (Cont’d)</a:t>
            </a:r>
            <a:br>
              <a:rPr lang="en-US" b="1" dirty="0">
                <a:latin typeface="+mn-lt"/>
              </a:rPr>
            </a:br>
            <a:br>
              <a:rPr lang="en-US" b="1" dirty="0">
                <a:latin typeface="+mn-lt"/>
              </a:rPr>
            </a:br>
            <a:r>
              <a:rPr lang="en-US" b="1" dirty="0">
                <a:latin typeface="+mn-lt"/>
              </a:rPr>
              <a:t>ML Algorithms</a:t>
            </a:r>
          </a:p>
        </p:txBody>
      </p:sp>
      <p:pic>
        <p:nvPicPr>
          <p:cNvPr id="4" name="Picture 3"/>
          <p:cNvPicPr>
            <a:picLocks noChangeAspect="1"/>
          </p:cNvPicPr>
          <p:nvPr/>
        </p:nvPicPr>
        <p:blipFill rotWithShape="1">
          <a:blip r:embed="rId3"/>
          <a:srcRect b="8857"/>
          <a:stretch/>
        </p:blipFill>
        <p:spPr>
          <a:xfrm>
            <a:off x="9111872" y="2235147"/>
            <a:ext cx="2131076" cy="314612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srcRect b="14976"/>
          <a:stretch/>
        </p:blipFill>
        <p:spPr>
          <a:xfrm>
            <a:off x="1631874" y="2215755"/>
            <a:ext cx="2131075" cy="174363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4119502" y="2215755"/>
            <a:ext cx="2134527" cy="445494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6610582" y="2235147"/>
            <a:ext cx="2144737" cy="15044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353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700783"/>
            <a:ext cx="9674224" cy="4676766"/>
          </a:xfrm>
        </p:spPr>
      </p:pic>
      <p:sp>
        <p:nvSpPr>
          <p:cNvPr id="7" name="Title 1">
            <a:extLst>
              <a:ext uri="{FF2B5EF4-FFF2-40B4-BE49-F238E27FC236}">
                <a16:creationId xmlns:a16="http://schemas.microsoft.com/office/drawing/2014/main" id="{E3F7A8D6-1AA7-4C11-BCFB-78E2B941191C}"/>
              </a:ext>
            </a:extLst>
          </p:cNvPr>
          <p:cNvSpPr>
            <a:spLocks noGrp="1"/>
          </p:cNvSpPr>
          <p:nvPr>
            <p:ph type="title"/>
          </p:nvPr>
        </p:nvSpPr>
        <p:spPr>
          <a:xfrm>
            <a:off x="282634" y="-43043"/>
            <a:ext cx="6965660" cy="1949902"/>
          </a:xfrm>
        </p:spPr>
        <p:txBody>
          <a:bodyPr>
            <a:noAutofit/>
          </a:bodyPr>
          <a:lstStyle/>
          <a:p>
            <a:r>
              <a:rPr lang="en-US" sz="3600" b="1" dirty="0">
                <a:latin typeface="+mn-lt"/>
              </a:rPr>
              <a:t>Creating ML Models In Azure ML Studio</a:t>
            </a:r>
            <a:br>
              <a:rPr lang="en-US" sz="3600" b="1" dirty="0">
                <a:latin typeface="+mn-lt"/>
              </a:rPr>
            </a:br>
            <a:r>
              <a:rPr lang="en-US" sz="3600" b="1" dirty="0">
                <a:latin typeface="+mn-lt"/>
              </a:rPr>
              <a:t> (Handling “Current Loan Amount”)</a:t>
            </a:r>
          </a:p>
        </p:txBody>
      </p:sp>
    </p:spTree>
    <p:extLst>
      <p:ext uri="{BB962C8B-B14F-4D97-AF65-F5344CB8AC3E}">
        <p14:creationId xmlns:p14="http://schemas.microsoft.com/office/powerpoint/2010/main" val="1383888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47" y="101922"/>
            <a:ext cx="7048989" cy="2195229"/>
          </a:xfrm>
        </p:spPr>
        <p:txBody>
          <a:bodyPr>
            <a:normAutofit/>
          </a:bodyPr>
          <a:lstStyle/>
          <a:p>
            <a:r>
              <a:rPr lang="en-US" sz="3600" b="1" dirty="0">
                <a:latin typeface="+mn-lt"/>
              </a:rPr>
              <a:t>Creating ML Models In Azure ML Studio</a:t>
            </a:r>
            <a:br>
              <a:rPr lang="en-US" sz="3600" b="1" dirty="0">
                <a:latin typeface="+mn-lt"/>
              </a:rPr>
            </a:br>
            <a:r>
              <a:rPr lang="en-US" sz="3600" b="1" dirty="0">
                <a:latin typeface="+mn-lt"/>
              </a:rPr>
              <a:t> (Handling Features with Python Module) </a:t>
            </a:r>
            <a:endParaRPr lang="en-US" sz="4000" b="1" dirty="0">
              <a:latin typeface="+mn-l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3356" y="1807540"/>
            <a:ext cx="6300621" cy="4683511"/>
          </a:xfrm>
        </p:spPr>
      </p:pic>
    </p:spTree>
    <p:extLst>
      <p:ext uri="{BB962C8B-B14F-4D97-AF65-F5344CB8AC3E}">
        <p14:creationId xmlns:p14="http://schemas.microsoft.com/office/powerpoint/2010/main" val="1782203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9571" y="1609344"/>
            <a:ext cx="6148192" cy="4933736"/>
          </a:xfrm>
        </p:spPr>
      </p:pic>
      <p:sp>
        <p:nvSpPr>
          <p:cNvPr id="10" name="Title 1">
            <a:extLst>
              <a:ext uri="{FF2B5EF4-FFF2-40B4-BE49-F238E27FC236}">
                <a16:creationId xmlns:a16="http://schemas.microsoft.com/office/drawing/2014/main" id="{F274C661-4825-45AD-9F7F-996F539B4FE8}"/>
              </a:ext>
            </a:extLst>
          </p:cNvPr>
          <p:cNvSpPr>
            <a:spLocks noGrp="1"/>
          </p:cNvSpPr>
          <p:nvPr>
            <p:ph type="title"/>
          </p:nvPr>
        </p:nvSpPr>
        <p:spPr>
          <a:xfrm>
            <a:off x="143547" y="101922"/>
            <a:ext cx="7048989" cy="2195229"/>
          </a:xfrm>
        </p:spPr>
        <p:txBody>
          <a:bodyPr>
            <a:normAutofit/>
          </a:bodyPr>
          <a:lstStyle/>
          <a:p>
            <a:r>
              <a:rPr lang="en-US" sz="3600" b="1" dirty="0">
                <a:latin typeface="+mn-lt"/>
              </a:rPr>
              <a:t>Creating ML Models In Azure ML Studio</a:t>
            </a:r>
            <a:br>
              <a:rPr lang="en-US" sz="3600" b="1" dirty="0">
                <a:latin typeface="+mn-lt"/>
              </a:rPr>
            </a:br>
            <a:r>
              <a:rPr lang="en-US" sz="3600" b="1" dirty="0">
                <a:latin typeface="+mn-lt"/>
              </a:rPr>
              <a:t> (Handling Features with Python Module) </a:t>
            </a:r>
            <a:endParaRPr lang="en-US" sz="4000" b="1" dirty="0">
              <a:latin typeface="+mn-lt"/>
            </a:endParaRPr>
          </a:p>
        </p:txBody>
      </p:sp>
    </p:spTree>
    <p:extLst>
      <p:ext uri="{BB962C8B-B14F-4D97-AF65-F5344CB8AC3E}">
        <p14:creationId xmlns:p14="http://schemas.microsoft.com/office/powerpoint/2010/main" val="1336882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43" y="3054291"/>
            <a:ext cx="9397047" cy="1572573"/>
          </a:xfrm>
        </p:spPr>
      </p:pic>
      <p:sp>
        <p:nvSpPr>
          <p:cNvPr id="6" name="Title 1">
            <a:extLst>
              <a:ext uri="{FF2B5EF4-FFF2-40B4-BE49-F238E27FC236}">
                <a16:creationId xmlns:a16="http://schemas.microsoft.com/office/drawing/2014/main" id="{083A5AC9-0249-468D-8C97-34798331DA22}"/>
              </a:ext>
            </a:extLst>
          </p:cNvPr>
          <p:cNvSpPr>
            <a:spLocks noGrp="1"/>
          </p:cNvSpPr>
          <p:nvPr>
            <p:ph type="title"/>
          </p:nvPr>
        </p:nvSpPr>
        <p:spPr>
          <a:xfrm>
            <a:off x="143547" y="101922"/>
            <a:ext cx="7048989" cy="2195229"/>
          </a:xfrm>
        </p:spPr>
        <p:txBody>
          <a:bodyPr>
            <a:normAutofit/>
          </a:bodyPr>
          <a:lstStyle/>
          <a:p>
            <a:r>
              <a:rPr lang="en-US" sz="3600" b="1" dirty="0">
                <a:latin typeface="+mn-lt"/>
              </a:rPr>
              <a:t>Creating ML Models In Azure ML Studio</a:t>
            </a:r>
            <a:br>
              <a:rPr lang="en-US" sz="3600" b="1" dirty="0">
                <a:latin typeface="+mn-lt"/>
              </a:rPr>
            </a:br>
            <a:r>
              <a:rPr lang="en-US" sz="3600" b="1" dirty="0">
                <a:latin typeface="+mn-lt"/>
              </a:rPr>
              <a:t> (Handling Features with Python Module) </a:t>
            </a:r>
            <a:endParaRPr lang="en-US" sz="4000" b="1" dirty="0">
              <a:latin typeface="+mn-lt"/>
            </a:endParaRPr>
          </a:p>
        </p:txBody>
      </p:sp>
    </p:spTree>
    <p:extLst>
      <p:ext uri="{BB962C8B-B14F-4D97-AF65-F5344CB8AC3E}">
        <p14:creationId xmlns:p14="http://schemas.microsoft.com/office/powerpoint/2010/main" val="1223166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3035" y="1828799"/>
            <a:ext cx="5541264" cy="4691521"/>
          </a:xfrm>
        </p:spPr>
      </p:pic>
      <p:sp>
        <p:nvSpPr>
          <p:cNvPr id="6" name="Title 1">
            <a:extLst>
              <a:ext uri="{FF2B5EF4-FFF2-40B4-BE49-F238E27FC236}">
                <a16:creationId xmlns:a16="http://schemas.microsoft.com/office/drawing/2014/main" id="{A6C9AFB8-03F2-44C1-BCDB-F91202B0883E}"/>
              </a:ext>
            </a:extLst>
          </p:cNvPr>
          <p:cNvSpPr>
            <a:spLocks noGrp="1"/>
          </p:cNvSpPr>
          <p:nvPr>
            <p:ph type="title"/>
          </p:nvPr>
        </p:nvSpPr>
        <p:spPr>
          <a:xfrm>
            <a:off x="143547" y="101922"/>
            <a:ext cx="7048989" cy="2195229"/>
          </a:xfrm>
        </p:spPr>
        <p:txBody>
          <a:bodyPr>
            <a:normAutofit/>
          </a:bodyPr>
          <a:lstStyle/>
          <a:p>
            <a:r>
              <a:rPr lang="en-US" sz="3600" b="1" dirty="0">
                <a:latin typeface="+mn-lt"/>
              </a:rPr>
              <a:t>Creating ML Models In Azure ML Studio</a:t>
            </a:r>
            <a:br>
              <a:rPr lang="en-US" sz="3600" b="1" dirty="0">
                <a:latin typeface="+mn-lt"/>
              </a:rPr>
            </a:br>
            <a:r>
              <a:rPr lang="en-US" sz="3600" b="1" dirty="0">
                <a:latin typeface="+mn-lt"/>
              </a:rPr>
              <a:t> (Handling Features with Python Module) </a:t>
            </a:r>
            <a:endParaRPr lang="en-US" sz="4000" b="1" dirty="0">
              <a:latin typeface="+mn-lt"/>
            </a:endParaRPr>
          </a:p>
        </p:txBody>
      </p:sp>
    </p:spTree>
    <p:extLst>
      <p:ext uri="{BB962C8B-B14F-4D97-AF65-F5344CB8AC3E}">
        <p14:creationId xmlns:p14="http://schemas.microsoft.com/office/powerpoint/2010/main" val="353214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3730" y="1961803"/>
            <a:ext cx="9889294" cy="4374173"/>
          </a:xfrm>
        </p:spPr>
      </p:pic>
      <p:sp>
        <p:nvSpPr>
          <p:cNvPr id="9" name="Title 1">
            <a:extLst>
              <a:ext uri="{FF2B5EF4-FFF2-40B4-BE49-F238E27FC236}">
                <a16:creationId xmlns:a16="http://schemas.microsoft.com/office/drawing/2014/main" id="{EE5CB7D3-0329-4DA7-B40A-B8E51FCE41DD}"/>
              </a:ext>
            </a:extLst>
          </p:cNvPr>
          <p:cNvSpPr>
            <a:spLocks noGrp="1"/>
          </p:cNvSpPr>
          <p:nvPr>
            <p:ph type="title"/>
          </p:nvPr>
        </p:nvSpPr>
        <p:spPr>
          <a:xfrm>
            <a:off x="143547" y="101922"/>
            <a:ext cx="7048989" cy="2195229"/>
          </a:xfrm>
        </p:spPr>
        <p:txBody>
          <a:bodyPr>
            <a:normAutofit/>
          </a:bodyPr>
          <a:lstStyle/>
          <a:p>
            <a:r>
              <a:rPr lang="en-US" sz="3600" b="1" dirty="0">
                <a:latin typeface="+mn-lt"/>
              </a:rPr>
              <a:t>Creating ML Models In Azure ML Studio</a:t>
            </a:r>
            <a:br>
              <a:rPr lang="en-US" sz="3600" b="1" dirty="0">
                <a:latin typeface="+mn-lt"/>
              </a:rPr>
            </a:br>
            <a:r>
              <a:rPr lang="en-US" sz="3600" b="1" dirty="0">
                <a:latin typeface="+mn-lt"/>
              </a:rPr>
              <a:t> (Handling Features with Python Module) </a:t>
            </a:r>
            <a:endParaRPr lang="en-US" sz="4000" b="1" dirty="0">
              <a:latin typeface="+mn-lt"/>
            </a:endParaRPr>
          </a:p>
        </p:txBody>
      </p:sp>
    </p:spTree>
    <p:extLst>
      <p:ext uri="{BB962C8B-B14F-4D97-AF65-F5344CB8AC3E}">
        <p14:creationId xmlns:p14="http://schemas.microsoft.com/office/powerpoint/2010/main" val="1624024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980902"/>
            <a:ext cx="11503024" cy="1049065"/>
          </a:xfrm>
        </p:spPr>
        <p:txBody>
          <a:bodyPr>
            <a:normAutofit fontScale="90000"/>
          </a:bodyPr>
          <a:lstStyle/>
          <a:p>
            <a:r>
              <a:rPr lang="en-US" dirty="0"/>
              <a:t> </a:t>
            </a:r>
            <a:br>
              <a:rPr lang="en-US" sz="4000" b="1" dirty="0">
                <a:latin typeface="+mn-lt"/>
              </a:rPr>
            </a:br>
            <a:r>
              <a:rPr lang="en-US" sz="4000" b="1" dirty="0">
                <a:latin typeface="+mn-lt"/>
              </a:rPr>
              <a:t>(Handling Features with Python Module: Converting Data Type)</a:t>
            </a:r>
            <a:endParaRPr lang="en-US" b="1" dirty="0">
              <a:latin typeface="+mn-l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7170" y="1903684"/>
            <a:ext cx="6617659" cy="4351338"/>
          </a:xfrm>
        </p:spPr>
      </p:pic>
      <p:sp>
        <p:nvSpPr>
          <p:cNvPr id="3" name="TextBox 2">
            <a:extLst>
              <a:ext uri="{FF2B5EF4-FFF2-40B4-BE49-F238E27FC236}">
                <a16:creationId xmlns:a16="http://schemas.microsoft.com/office/drawing/2014/main" id="{C2E812DC-B456-4F25-94DB-A58EB1E97B19}"/>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1691503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9" y="1030778"/>
            <a:ext cx="11203766" cy="999189"/>
          </a:xfrm>
        </p:spPr>
        <p:txBody>
          <a:bodyPr>
            <a:noAutofit/>
          </a:bodyPr>
          <a:lstStyle/>
          <a:p>
            <a:r>
              <a:rPr lang="en-US" sz="3600" b="1" dirty="0">
                <a:latin typeface="+mn-lt"/>
              </a:rPr>
              <a:t> </a:t>
            </a:r>
            <a:br>
              <a:rPr lang="en-US" sz="3600" b="1" dirty="0">
                <a:latin typeface="+mn-lt"/>
              </a:rPr>
            </a:br>
            <a:r>
              <a:rPr lang="en-US" sz="3600" b="1" dirty="0">
                <a:latin typeface="+mn-lt"/>
              </a:rPr>
              <a:t>(Handling Features with Python Module: Converting Data Type)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312" y="2576945"/>
            <a:ext cx="10018712" cy="1960332"/>
          </a:xfrm>
        </p:spPr>
      </p:pic>
      <p:sp>
        <p:nvSpPr>
          <p:cNvPr id="5" name="TextBox 4">
            <a:extLst>
              <a:ext uri="{FF2B5EF4-FFF2-40B4-BE49-F238E27FC236}">
                <a16:creationId xmlns:a16="http://schemas.microsoft.com/office/drawing/2014/main" id="{09DD41AC-DAE0-454E-9D8E-8D8E5486A84D}"/>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1445612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1066800"/>
            <a:ext cx="11137264" cy="963167"/>
          </a:xfrm>
        </p:spPr>
        <p:txBody>
          <a:bodyPr>
            <a:noAutofit/>
          </a:bodyPr>
          <a:lstStyle/>
          <a:p>
            <a:r>
              <a:rPr lang="en-US" sz="3600" b="1" dirty="0">
                <a:latin typeface="+mn-lt"/>
              </a:rPr>
              <a:t> </a:t>
            </a:r>
            <a:br>
              <a:rPr lang="en-US" sz="3600" b="1" dirty="0">
                <a:latin typeface="+mn-lt"/>
              </a:rPr>
            </a:br>
            <a:r>
              <a:rPr lang="en-US" sz="3600" b="1" dirty="0">
                <a:latin typeface="+mn-lt"/>
              </a:rPr>
              <a:t>(Handling Features with Python Module: Converting Data Type)</a:t>
            </a:r>
          </a:p>
        </p:txBody>
      </p:sp>
      <p:sp>
        <p:nvSpPr>
          <p:cNvPr id="3" name="Content Placeholder 2"/>
          <p:cNvSpPr>
            <a:spLocks noGrp="1"/>
          </p:cNvSpPr>
          <p:nvPr>
            <p:ph idx="1"/>
          </p:nvPr>
        </p:nvSpPr>
        <p:spPr>
          <a:xfrm>
            <a:off x="1484311" y="2666999"/>
            <a:ext cx="3746058" cy="3124201"/>
          </a:xfrm>
        </p:spPr>
        <p:txBody>
          <a:bodyPr/>
          <a:lstStyle/>
          <a:p>
            <a:r>
              <a:rPr lang="en-US" dirty="0"/>
              <a:t>Clean missing values created when converting to numeric values.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69" y="2212848"/>
            <a:ext cx="6663024" cy="4378340"/>
          </a:xfrm>
          <a:prstGeom prst="rect">
            <a:avLst/>
          </a:prstGeom>
        </p:spPr>
      </p:pic>
      <p:sp>
        <p:nvSpPr>
          <p:cNvPr id="6" name="TextBox 5">
            <a:extLst>
              <a:ext uri="{FF2B5EF4-FFF2-40B4-BE49-F238E27FC236}">
                <a16:creationId xmlns:a16="http://schemas.microsoft.com/office/drawing/2014/main" id="{7954668D-DAC1-408E-BBFC-82E3866126BD}"/>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2106518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29" y="382385"/>
            <a:ext cx="11353395" cy="1647582"/>
          </a:xfrm>
        </p:spPr>
        <p:txBody>
          <a:bodyPr>
            <a:normAutofit/>
          </a:bodyPr>
          <a:lstStyle/>
          <a:p>
            <a:r>
              <a:rPr lang="en-US" dirty="0"/>
              <a:t> </a:t>
            </a:r>
            <a:br>
              <a:rPr lang="en-US" sz="3600" b="1" dirty="0">
                <a:latin typeface="+mn-lt"/>
              </a:rPr>
            </a:br>
            <a:r>
              <a:rPr lang="en-US" sz="3600" b="1" dirty="0">
                <a:latin typeface="+mn-lt"/>
              </a:rPr>
              <a:t>(Handling Features with “Edit Metadata”)</a:t>
            </a:r>
            <a:endParaRPr lang="en-US" b="1" dirty="0">
              <a:latin typeface="+mn-lt"/>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92489" y="1903683"/>
            <a:ext cx="6607022" cy="4351338"/>
          </a:xfrm>
        </p:spPr>
      </p:pic>
      <p:sp>
        <p:nvSpPr>
          <p:cNvPr id="4" name="TextBox 3">
            <a:extLst>
              <a:ext uri="{FF2B5EF4-FFF2-40B4-BE49-F238E27FC236}">
                <a16:creationId xmlns:a16="http://schemas.microsoft.com/office/drawing/2014/main" id="{9627415B-9A18-4591-9054-AACC42882FCB}"/>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21217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67" y="93672"/>
            <a:ext cx="5896494" cy="964275"/>
          </a:xfrm>
        </p:spPr>
        <p:txBody>
          <a:bodyPr>
            <a:normAutofit fontScale="90000"/>
          </a:bodyPr>
          <a:lstStyle/>
          <a:p>
            <a:r>
              <a:rPr lang="en-US" b="1" dirty="0">
                <a:latin typeface="+mn-lt"/>
              </a:rPr>
              <a:t>Machine Learning Process         (Overview</a:t>
            </a:r>
            <a:r>
              <a:rPr lang="en-US" dirty="0"/>
              <a:t>)</a:t>
            </a: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950207" y="1414838"/>
            <a:ext cx="5638385" cy="5260281"/>
          </a:xfrm>
          <a:prstGeom prst="rect">
            <a:avLst/>
          </a:prstGeom>
        </p:spPr>
      </p:pic>
    </p:spTree>
    <p:extLst>
      <p:ext uri="{BB962C8B-B14F-4D97-AF65-F5344CB8AC3E}">
        <p14:creationId xmlns:p14="http://schemas.microsoft.com/office/powerpoint/2010/main" val="523210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57" y="482138"/>
            <a:ext cx="11270268" cy="1547829"/>
          </a:xfrm>
        </p:spPr>
        <p:txBody>
          <a:bodyPr>
            <a:normAutofit/>
          </a:bodyPr>
          <a:lstStyle/>
          <a:p>
            <a:r>
              <a:rPr lang="en-US" dirty="0"/>
              <a:t> </a:t>
            </a:r>
            <a:br>
              <a:rPr lang="en-US" sz="3600" b="1" dirty="0">
                <a:latin typeface="+mn-lt"/>
              </a:rPr>
            </a:br>
            <a:r>
              <a:rPr lang="en-US" sz="3600" b="1" dirty="0">
                <a:latin typeface="+mn-lt"/>
              </a:rPr>
              <a:t>(Handling Features with “Edit Metadata”)</a:t>
            </a:r>
            <a:endParaRPr lang="en-US" b="1" dirty="0">
              <a:latin typeface="+mn-l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6865" y="1825625"/>
            <a:ext cx="8738269" cy="4351338"/>
          </a:xfrm>
        </p:spPr>
      </p:pic>
      <p:sp>
        <p:nvSpPr>
          <p:cNvPr id="5" name="TextBox 4">
            <a:extLst>
              <a:ext uri="{FF2B5EF4-FFF2-40B4-BE49-F238E27FC236}">
                <a16:creationId xmlns:a16="http://schemas.microsoft.com/office/drawing/2014/main" id="{83F57BEE-FA14-4A6E-A749-6EE3695781A9}"/>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4447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37" y="246888"/>
            <a:ext cx="11087388" cy="1783079"/>
          </a:xfrm>
        </p:spPr>
        <p:txBody>
          <a:bodyPr>
            <a:normAutofit/>
          </a:bodyPr>
          <a:lstStyle/>
          <a:p>
            <a:r>
              <a:rPr lang="en-US" dirty="0"/>
              <a:t> </a:t>
            </a:r>
            <a:br>
              <a:rPr lang="en-US" sz="3600" b="1" dirty="0">
                <a:latin typeface="+mn-lt"/>
              </a:rPr>
            </a:br>
            <a:r>
              <a:rPr lang="en-US" sz="3600" b="1" dirty="0">
                <a:latin typeface="+mn-lt"/>
              </a:rPr>
              <a:t> (Handling Features with “Edit Metadata”)</a:t>
            </a:r>
            <a:endParaRPr lang="en-US" b="1" dirty="0">
              <a:latin typeface="+mn-lt"/>
            </a:endParaRPr>
          </a:p>
        </p:txBody>
      </p:sp>
      <p:sp>
        <p:nvSpPr>
          <p:cNvPr id="3" name="Content Placeholder 2"/>
          <p:cNvSpPr>
            <a:spLocks noGrp="1"/>
          </p:cNvSpPr>
          <p:nvPr>
            <p:ph idx="1"/>
          </p:nvPr>
        </p:nvSpPr>
        <p:spPr>
          <a:xfrm>
            <a:off x="1484311" y="2666999"/>
            <a:ext cx="4459290" cy="3124201"/>
          </a:xfrm>
        </p:spPr>
        <p:txBody>
          <a:bodyPr/>
          <a:lstStyle/>
          <a:p>
            <a:r>
              <a:rPr lang="en-US" dirty="0"/>
              <a:t>Ensure the following properties.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321" y="1828798"/>
            <a:ext cx="3737832" cy="4828033"/>
          </a:xfrm>
          <a:prstGeom prst="rect">
            <a:avLst/>
          </a:prstGeom>
        </p:spPr>
      </p:pic>
      <p:sp>
        <p:nvSpPr>
          <p:cNvPr id="6" name="TextBox 5">
            <a:extLst>
              <a:ext uri="{FF2B5EF4-FFF2-40B4-BE49-F238E27FC236}">
                <a16:creationId xmlns:a16="http://schemas.microsoft.com/office/drawing/2014/main" id="{A2FB32A6-E86C-469B-B22B-B2B9C501D753}"/>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38666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389" y="415636"/>
            <a:ext cx="10987635" cy="1614331"/>
          </a:xfrm>
        </p:spPr>
        <p:txBody>
          <a:bodyPr>
            <a:normAutofit/>
          </a:bodyPr>
          <a:lstStyle/>
          <a:p>
            <a:r>
              <a:rPr lang="en-US" sz="3600" b="1" dirty="0">
                <a:latin typeface="+mn-lt"/>
              </a:rPr>
              <a:t> </a:t>
            </a:r>
            <a:br>
              <a:rPr lang="en-US" sz="3600" b="1" dirty="0">
                <a:latin typeface="+mn-lt"/>
              </a:rPr>
            </a:br>
            <a:r>
              <a:rPr lang="en-US" sz="3600" b="1" dirty="0">
                <a:latin typeface="+mn-lt"/>
              </a:rPr>
              <a:t> (Handling “Years In Current Job”)</a:t>
            </a:r>
          </a:p>
        </p:txBody>
      </p:sp>
      <p:sp>
        <p:nvSpPr>
          <p:cNvPr id="4" name="Content Placeholder 3"/>
          <p:cNvSpPr>
            <a:spLocks noGrp="1"/>
          </p:cNvSpPr>
          <p:nvPr>
            <p:ph idx="1"/>
          </p:nvPr>
        </p:nvSpPr>
        <p:spPr>
          <a:xfrm>
            <a:off x="1484311" y="2666999"/>
            <a:ext cx="3782634" cy="3124201"/>
          </a:xfrm>
        </p:spPr>
        <p:txBody>
          <a:bodyPr/>
          <a:lstStyle/>
          <a:p>
            <a:r>
              <a:rPr lang="en-US" dirty="0"/>
              <a:t>Using “Grouping Categorical Values” component.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052" y="2170277"/>
            <a:ext cx="6244972" cy="4117643"/>
          </a:xfrm>
          <a:prstGeom prst="rect">
            <a:avLst/>
          </a:prstGeom>
        </p:spPr>
      </p:pic>
      <p:sp>
        <p:nvSpPr>
          <p:cNvPr id="5" name="TextBox 4">
            <a:extLst>
              <a:ext uri="{FF2B5EF4-FFF2-40B4-BE49-F238E27FC236}">
                <a16:creationId xmlns:a16="http://schemas.microsoft.com/office/drawing/2014/main" id="{463872A2-62B7-412B-BB60-6BD7626DE913}"/>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1140426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9" y="332510"/>
            <a:ext cx="11203766" cy="1697458"/>
          </a:xfrm>
        </p:spPr>
        <p:txBody>
          <a:bodyPr>
            <a:normAutofit/>
          </a:bodyPr>
          <a:lstStyle/>
          <a:p>
            <a:r>
              <a:rPr lang="en-US" dirty="0"/>
              <a:t> </a:t>
            </a:r>
            <a:br>
              <a:rPr lang="en-US" sz="3600" b="1" dirty="0">
                <a:latin typeface="+mn-lt"/>
              </a:rPr>
            </a:br>
            <a:r>
              <a:rPr lang="en-US" sz="3600" b="1" dirty="0">
                <a:latin typeface="+mn-lt"/>
              </a:rPr>
              <a:t> (Handling “Years In Current Job”)</a:t>
            </a:r>
            <a:endParaRPr lang="en-US" b="1" dirty="0">
              <a:latin typeface="+mn-l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052" y="1903684"/>
            <a:ext cx="8809895" cy="4351338"/>
          </a:xfrm>
        </p:spPr>
      </p:pic>
      <p:sp>
        <p:nvSpPr>
          <p:cNvPr id="4" name="TextBox 3">
            <a:extLst>
              <a:ext uri="{FF2B5EF4-FFF2-40B4-BE49-F238E27FC236}">
                <a16:creationId xmlns:a16="http://schemas.microsoft.com/office/drawing/2014/main" id="{5D93611A-C559-4547-A959-F3B0AB9FD07A}"/>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997284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505" y="354203"/>
            <a:ext cx="11303519" cy="1597705"/>
          </a:xfrm>
        </p:spPr>
        <p:txBody>
          <a:bodyPr>
            <a:normAutofit/>
          </a:bodyPr>
          <a:lstStyle/>
          <a:p>
            <a:r>
              <a:rPr lang="en-US" sz="3600" b="1" dirty="0">
                <a:latin typeface="+mn-lt"/>
              </a:rPr>
              <a:t> </a:t>
            </a:r>
            <a:br>
              <a:rPr lang="en-US" sz="3600" b="1" dirty="0">
                <a:latin typeface="+mn-lt"/>
              </a:rPr>
            </a:br>
            <a:r>
              <a:rPr lang="en-US" sz="3600" b="1" dirty="0">
                <a:latin typeface="+mn-lt"/>
              </a:rPr>
              <a:t>(Handling “Years In Current Job”)</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9051" y="2108025"/>
            <a:ext cx="2795100" cy="4709925"/>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376" y="1990092"/>
            <a:ext cx="2902712" cy="4749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7008" y="2029967"/>
            <a:ext cx="2790275" cy="4709925"/>
          </a:xfrm>
          <a:prstGeom prst="rect">
            <a:avLst/>
          </a:prstGeom>
        </p:spPr>
      </p:pic>
      <p:sp>
        <p:nvSpPr>
          <p:cNvPr id="8" name="TextBox 7">
            <a:extLst>
              <a:ext uri="{FF2B5EF4-FFF2-40B4-BE49-F238E27FC236}">
                <a16:creationId xmlns:a16="http://schemas.microsoft.com/office/drawing/2014/main" id="{7C6B6E97-C0CC-4E4B-A73C-0861B3FDBDA5}"/>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330289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885" y="415636"/>
            <a:ext cx="11187140" cy="1614331"/>
          </a:xfrm>
        </p:spPr>
        <p:txBody>
          <a:bodyPr>
            <a:normAutofit/>
          </a:bodyPr>
          <a:lstStyle/>
          <a:p>
            <a:r>
              <a:rPr lang="en-US" dirty="0"/>
              <a:t> </a:t>
            </a:r>
            <a:br>
              <a:rPr lang="en-US" sz="3600" b="1" dirty="0">
                <a:latin typeface="+mn-lt"/>
              </a:rPr>
            </a:br>
            <a:r>
              <a:rPr lang="en-US" sz="3600" b="1" dirty="0">
                <a:latin typeface="+mn-lt"/>
              </a:rPr>
              <a:t> (Handling “Years In Current Job”)</a:t>
            </a:r>
            <a:endParaRPr lang="en-US" b="1" dirty="0">
              <a:latin typeface="+mn-l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5096" y="1981743"/>
            <a:ext cx="9061807" cy="4351338"/>
          </a:xfrm>
        </p:spPr>
      </p:pic>
      <p:sp>
        <p:nvSpPr>
          <p:cNvPr id="4" name="TextBox 3">
            <a:extLst>
              <a:ext uri="{FF2B5EF4-FFF2-40B4-BE49-F238E27FC236}">
                <a16:creationId xmlns:a16="http://schemas.microsoft.com/office/drawing/2014/main" id="{D6DE20D8-36D2-406B-AA11-228A50BA5632}"/>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1394911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 y="388373"/>
            <a:ext cx="11037512" cy="1641594"/>
          </a:xfrm>
        </p:spPr>
        <p:txBody>
          <a:bodyPr>
            <a:normAutofit/>
          </a:bodyPr>
          <a:lstStyle/>
          <a:p>
            <a:br>
              <a:rPr lang="en-US" sz="3600" b="1" dirty="0">
                <a:latin typeface="+mn-lt"/>
              </a:rPr>
            </a:br>
            <a:r>
              <a:rPr lang="en-US" sz="3600" b="1" dirty="0">
                <a:latin typeface="+mn-lt"/>
              </a:rPr>
              <a:t>(Splitting Data)</a:t>
            </a:r>
          </a:p>
        </p:txBody>
      </p:sp>
      <p:sp>
        <p:nvSpPr>
          <p:cNvPr id="3" name="Content Placeholder 2"/>
          <p:cNvSpPr>
            <a:spLocks noGrp="1"/>
          </p:cNvSpPr>
          <p:nvPr>
            <p:ph idx="1"/>
          </p:nvPr>
        </p:nvSpPr>
        <p:spPr>
          <a:xfrm>
            <a:off x="1484311" y="2666999"/>
            <a:ext cx="3142554" cy="3124201"/>
          </a:xfrm>
        </p:spPr>
        <p:txBody>
          <a:bodyPr/>
          <a:lstStyle/>
          <a:p>
            <a:r>
              <a:rPr lang="en-US" dirty="0"/>
              <a:t>Splitting data into Test and Training dataset.</a:t>
            </a:r>
          </a:p>
          <a:p>
            <a:r>
              <a:rPr lang="en-US" dirty="0"/>
              <a:t>Split on the basis of 70% training to 30% testing dataset.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789" y="2029967"/>
            <a:ext cx="6694235" cy="4439660"/>
          </a:xfrm>
          <a:prstGeom prst="rect">
            <a:avLst/>
          </a:prstGeom>
        </p:spPr>
      </p:pic>
      <p:sp>
        <p:nvSpPr>
          <p:cNvPr id="5" name="TextBox 4">
            <a:extLst>
              <a:ext uri="{FF2B5EF4-FFF2-40B4-BE49-F238E27FC236}">
                <a16:creationId xmlns:a16="http://schemas.microsoft.com/office/drawing/2014/main" id="{02B4DF8B-7D94-489B-96AA-BA6DA694180A}"/>
              </a:ext>
            </a:extLst>
          </p:cNvPr>
          <p:cNvSpPr txBox="1"/>
          <p:nvPr/>
        </p:nvSpPr>
        <p:spPr>
          <a:xfrm>
            <a:off x="275630" y="142428"/>
            <a:ext cx="5553307" cy="1077218"/>
          </a:xfrm>
          <a:prstGeom prst="rect">
            <a:avLst/>
          </a:prstGeom>
          <a:noFill/>
        </p:spPr>
        <p:txBody>
          <a:bodyPr wrap="square" rtlCol="0">
            <a:spAutoFit/>
          </a:bodyPr>
          <a:lstStyle/>
          <a:p>
            <a:r>
              <a:rPr lang="en-US" sz="3200" b="1" dirty="0"/>
              <a:t>Creating ML Models In Azure ML Studio</a:t>
            </a:r>
            <a:endParaRPr lang="en-US" sz="3200" dirty="0"/>
          </a:p>
        </p:txBody>
      </p:sp>
    </p:spTree>
    <p:extLst>
      <p:ext uri="{BB962C8B-B14F-4D97-AF65-F5344CB8AC3E}">
        <p14:creationId xmlns:p14="http://schemas.microsoft.com/office/powerpoint/2010/main" val="1666909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723924-E1C0-43BC-A37E-43416976689D}"/>
              </a:ext>
            </a:extLst>
          </p:cNvPr>
          <p:cNvSpPr>
            <a:spLocks noGrp="1"/>
          </p:cNvSpPr>
          <p:nvPr>
            <p:ph idx="1"/>
          </p:nvPr>
        </p:nvSpPr>
        <p:spPr>
          <a:xfrm>
            <a:off x="314092" y="1287016"/>
            <a:ext cx="4112942" cy="1077218"/>
          </a:xfrm>
        </p:spPr>
        <p:txBody>
          <a:bodyPr/>
          <a:lstStyle/>
          <a:p>
            <a:pPr marL="0" indent="0">
              <a:buNone/>
            </a:pPr>
            <a:r>
              <a:rPr lang="en-US" b="1" dirty="0"/>
              <a:t>(Selecting ML Algorithm)</a:t>
            </a:r>
          </a:p>
        </p:txBody>
      </p:sp>
      <p:sp>
        <p:nvSpPr>
          <p:cNvPr id="6" name="Rectangle 5">
            <a:extLst>
              <a:ext uri="{FF2B5EF4-FFF2-40B4-BE49-F238E27FC236}">
                <a16:creationId xmlns:a16="http://schemas.microsoft.com/office/drawing/2014/main" id="{D4EF4EC4-996D-49F1-8467-6215616FE718}"/>
              </a:ext>
            </a:extLst>
          </p:cNvPr>
          <p:cNvSpPr/>
          <p:nvPr/>
        </p:nvSpPr>
        <p:spPr>
          <a:xfrm>
            <a:off x="405161" y="46830"/>
            <a:ext cx="6096000" cy="1077218"/>
          </a:xfrm>
          <a:prstGeom prst="rect">
            <a:avLst/>
          </a:prstGeom>
        </p:spPr>
        <p:txBody>
          <a:bodyPr>
            <a:spAutoFit/>
          </a:bodyPr>
          <a:lstStyle/>
          <a:p>
            <a:pPr lvl="0"/>
            <a:r>
              <a:rPr lang="en-US" sz="3200" b="1" dirty="0">
                <a:solidFill>
                  <a:prstClr val="black"/>
                </a:solidFill>
              </a:rPr>
              <a:t>Creating ML Models In Azure ML Studio</a:t>
            </a:r>
            <a:endParaRPr lang="en-US" sz="3200" dirty="0">
              <a:solidFill>
                <a:prstClr val="black"/>
              </a:solidFill>
            </a:endParaRPr>
          </a:p>
        </p:txBody>
      </p:sp>
      <p:pic>
        <p:nvPicPr>
          <p:cNvPr id="8" name="Picture 7">
            <a:extLst>
              <a:ext uri="{FF2B5EF4-FFF2-40B4-BE49-F238E27FC236}">
                <a16:creationId xmlns:a16="http://schemas.microsoft.com/office/drawing/2014/main" id="{376DCCFA-729E-436A-A320-D5057432B880}"/>
              </a:ext>
            </a:extLst>
          </p:cNvPr>
          <p:cNvPicPr>
            <a:picLocks noChangeAspect="1"/>
          </p:cNvPicPr>
          <p:nvPr/>
        </p:nvPicPr>
        <p:blipFill>
          <a:blip r:embed="rId3"/>
          <a:stretch>
            <a:fillRect/>
          </a:stretch>
        </p:blipFill>
        <p:spPr>
          <a:xfrm>
            <a:off x="3423423" y="1992892"/>
            <a:ext cx="8363415" cy="4351338"/>
          </a:xfrm>
          <a:prstGeom prst="rect">
            <a:avLst/>
          </a:prstGeom>
        </p:spPr>
      </p:pic>
      <p:sp>
        <p:nvSpPr>
          <p:cNvPr id="9" name="Rectangle 8">
            <a:extLst>
              <a:ext uri="{FF2B5EF4-FFF2-40B4-BE49-F238E27FC236}">
                <a16:creationId xmlns:a16="http://schemas.microsoft.com/office/drawing/2014/main" id="{58D303C5-8FF6-440D-AF92-053467D1FC5F}"/>
              </a:ext>
            </a:extLst>
          </p:cNvPr>
          <p:cNvSpPr/>
          <p:nvPr/>
        </p:nvSpPr>
        <p:spPr>
          <a:xfrm>
            <a:off x="405161" y="2185443"/>
            <a:ext cx="2639122" cy="1569660"/>
          </a:xfrm>
          <a:prstGeom prst="rect">
            <a:avLst/>
          </a:prstGeom>
        </p:spPr>
        <p:txBody>
          <a:bodyPr wrap="square">
            <a:spAutoFit/>
          </a:bodyPr>
          <a:lstStyle/>
          <a:p>
            <a:pPr marL="342900" indent="-342900">
              <a:buFont typeface="Arial" panose="020B0604020202020204" pitchFamily="34" charset="0"/>
              <a:buChar char="•"/>
            </a:pPr>
            <a:r>
              <a:rPr lang="en-US" sz="2400" dirty="0"/>
              <a:t>Using ML model of “Two Class Boosted Decision Tree”.</a:t>
            </a:r>
          </a:p>
        </p:txBody>
      </p:sp>
    </p:spTree>
    <p:extLst>
      <p:ext uri="{BB962C8B-B14F-4D97-AF65-F5344CB8AC3E}">
        <p14:creationId xmlns:p14="http://schemas.microsoft.com/office/powerpoint/2010/main" val="442265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57" y="415636"/>
            <a:ext cx="11349768" cy="1614331"/>
          </a:xfrm>
        </p:spPr>
        <p:txBody>
          <a:bodyPr>
            <a:normAutofit/>
          </a:bodyPr>
          <a:lstStyle/>
          <a:p>
            <a:br>
              <a:rPr lang="en-US" sz="3600" b="1" dirty="0">
                <a:latin typeface="+mn-lt"/>
              </a:rPr>
            </a:br>
            <a:r>
              <a:rPr lang="en-US" sz="3600" b="1" dirty="0">
                <a:latin typeface="+mn-lt"/>
              </a:rPr>
              <a:t> (Add Hypertuning Parameters)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937" y="1979827"/>
            <a:ext cx="9868829" cy="4859275"/>
          </a:xfrm>
          <a:prstGeom prst="rect">
            <a:avLst/>
          </a:prstGeom>
        </p:spPr>
      </p:pic>
      <p:sp>
        <p:nvSpPr>
          <p:cNvPr id="6" name="Rectangle 5">
            <a:extLst>
              <a:ext uri="{FF2B5EF4-FFF2-40B4-BE49-F238E27FC236}">
                <a16:creationId xmlns:a16="http://schemas.microsoft.com/office/drawing/2014/main" id="{DDDF5A49-7FC9-426B-9CEC-BE5F5AC68A68}"/>
              </a:ext>
            </a:extLst>
          </p:cNvPr>
          <p:cNvSpPr/>
          <p:nvPr/>
        </p:nvSpPr>
        <p:spPr>
          <a:xfrm>
            <a:off x="271347" y="18898"/>
            <a:ext cx="6096000" cy="1200329"/>
          </a:xfrm>
          <a:prstGeom prst="rect">
            <a:avLst/>
          </a:prstGeom>
        </p:spPr>
        <p:txBody>
          <a:bodyPr>
            <a:spAutoFit/>
          </a:bodyPr>
          <a:lstStyle/>
          <a:p>
            <a:r>
              <a:rPr lang="en-US" sz="3600" b="1" dirty="0">
                <a:solidFill>
                  <a:prstClr val="black"/>
                </a:solidFill>
                <a:ea typeface="+mj-ea"/>
                <a:cs typeface="+mj-cs"/>
              </a:rPr>
              <a:t> Creating ML Models In Azure ML Studio</a:t>
            </a:r>
            <a:endParaRPr lang="en-US" dirty="0"/>
          </a:p>
        </p:txBody>
      </p:sp>
    </p:spTree>
    <p:extLst>
      <p:ext uri="{BB962C8B-B14F-4D97-AF65-F5344CB8AC3E}">
        <p14:creationId xmlns:p14="http://schemas.microsoft.com/office/powerpoint/2010/main" val="1722657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011" y="246888"/>
            <a:ext cx="11104013" cy="1783079"/>
          </a:xfrm>
        </p:spPr>
        <p:txBody>
          <a:bodyPr>
            <a:normAutofit/>
          </a:bodyPr>
          <a:lstStyle/>
          <a:p>
            <a:br>
              <a:rPr lang="en-US" sz="3600" b="1" dirty="0">
                <a:latin typeface="+mn-lt"/>
              </a:rPr>
            </a:br>
            <a:r>
              <a:rPr lang="en-US" sz="3600" b="1" dirty="0">
                <a:latin typeface="+mn-lt"/>
              </a:rPr>
              <a:t>(Evaluation Metrics)</a:t>
            </a:r>
            <a:endParaRPr lang="en-US" b="1" dirty="0">
              <a:latin typeface="+mn-lt"/>
            </a:endParaRPr>
          </a:p>
        </p:txBody>
      </p:sp>
      <p:sp>
        <p:nvSpPr>
          <p:cNvPr id="4" name="Content Placeholder 3"/>
          <p:cNvSpPr>
            <a:spLocks noGrp="1"/>
          </p:cNvSpPr>
          <p:nvPr>
            <p:ph idx="1"/>
          </p:nvPr>
        </p:nvSpPr>
        <p:spPr>
          <a:xfrm>
            <a:off x="1636710" y="5081524"/>
            <a:ext cx="8439977" cy="643129"/>
          </a:xfrm>
        </p:spPr>
        <p:txBody>
          <a:bodyPr>
            <a:normAutofit fontScale="77500" lnSpcReduction="20000"/>
          </a:bodyPr>
          <a:lstStyle/>
          <a:p>
            <a:r>
              <a:rPr lang="en-US" dirty="0"/>
              <a:t>In this example of a confusion matrix, among the 50 data points that are classified, 45 ae correctly classified and the 5 are misclassified.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552" y="3110819"/>
            <a:ext cx="8331200" cy="1689100"/>
          </a:xfrm>
          <a:prstGeom prst="rect">
            <a:avLst/>
          </a:prstGeom>
        </p:spPr>
      </p:pic>
      <p:sp>
        <p:nvSpPr>
          <p:cNvPr id="7" name="Content Placeholder 3"/>
          <p:cNvSpPr txBox="1">
            <a:spLocks/>
          </p:cNvSpPr>
          <p:nvPr/>
        </p:nvSpPr>
        <p:spPr>
          <a:xfrm>
            <a:off x="1636711" y="2362199"/>
            <a:ext cx="2758506" cy="64312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b="1"/>
              <a:t>Confusion Matrix</a:t>
            </a:r>
          </a:p>
        </p:txBody>
      </p:sp>
      <p:sp>
        <p:nvSpPr>
          <p:cNvPr id="5" name="Rectangle 4">
            <a:extLst>
              <a:ext uri="{FF2B5EF4-FFF2-40B4-BE49-F238E27FC236}">
                <a16:creationId xmlns:a16="http://schemas.microsoft.com/office/drawing/2014/main" id="{6FC4243E-169F-4EC9-99D2-6C62B06325A2}"/>
              </a:ext>
            </a:extLst>
          </p:cNvPr>
          <p:cNvSpPr/>
          <p:nvPr/>
        </p:nvSpPr>
        <p:spPr>
          <a:xfrm>
            <a:off x="399011" y="-34717"/>
            <a:ext cx="6096000" cy="1200329"/>
          </a:xfrm>
          <a:prstGeom prst="rect">
            <a:avLst/>
          </a:prstGeom>
        </p:spPr>
        <p:txBody>
          <a:bodyPr>
            <a:spAutoFit/>
          </a:bodyPr>
          <a:lstStyle/>
          <a:p>
            <a:r>
              <a:rPr lang="en-US" sz="3600" b="1" dirty="0">
                <a:solidFill>
                  <a:prstClr val="black"/>
                </a:solidFill>
                <a:ea typeface="+mj-ea"/>
                <a:cs typeface="+mj-cs"/>
              </a:rPr>
              <a:t>Creating ML Models In Azure ML Studio</a:t>
            </a:r>
            <a:endParaRPr lang="en-US" dirty="0"/>
          </a:p>
        </p:txBody>
      </p:sp>
    </p:spTree>
    <p:extLst>
      <p:ext uri="{BB962C8B-B14F-4D97-AF65-F5344CB8AC3E}">
        <p14:creationId xmlns:p14="http://schemas.microsoft.com/office/powerpoint/2010/main" val="209654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9" y="142127"/>
            <a:ext cx="5796742" cy="864524"/>
          </a:xfrm>
        </p:spPr>
        <p:txBody>
          <a:bodyPr>
            <a:normAutofit fontScale="90000"/>
          </a:bodyPr>
          <a:lstStyle/>
          <a:p>
            <a:r>
              <a:rPr lang="en-US" b="1" dirty="0">
                <a:latin typeface="+mn-lt"/>
              </a:rPr>
              <a:t>ML Process – Business Understanding</a:t>
            </a:r>
          </a:p>
        </p:txBody>
      </p:sp>
      <p:sp>
        <p:nvSpPr>
          <p:cNvPr id="3" name="Content Placeholder 2"/>
          <p:cNvSpPr>
            <a:spLocks noGrp="1"/>
          </p:cNvSpPr>
          <p:nvPr>
            <p:ph idx="1"/>
          </p:nvPr>
        </p:nvSpPr>
        <p:spPr/>
        <p:txBody>
          <a:bodyPr>
            <a:normAutofit/>
          </a:bodyPr>
          <a:lstStyle/>
          <a:p>
            <a:r>
              <a:rPr lang="en-US" dirty="0"/>
              <a:t>Understand the project objectives and requirements </a:t>
            </a:r>
          </a:p>
          <a:p>
            <a:r>
              <a:rPr lang="en-US" dirty="0"/>
              <a:t>Can it be converted into a data mining problem </a:t>
            </a:r>
          </a:p>
          <a:p>
            <a:r>
              <a:rPr lang="en-US" dirty="0"/>
              <a:t>Were any effort made in the past? If yes, what were the findings? Why are we doing it again? What has changed? </a:t>
            </a:r>
          </a:p>
          <a:p>
            <a:r>
              <a:rPr lang="en-US" dirty="0"/>
              <a:t>Assess availability of time, technology and human resources. Do we have enough time and resources to execute the analytics project? </a:t>
            </a:r>
          </a:p>
          <a:p>
            <a:r>
              <a:rPr lang="en-US" dirty="0"/>
              <a:t>Identify the success criteria, key risks and major stake holders. </a:t>
            </a:r>
          </a:p>
          <a:p>
            <a:endParaRPr lang="en-US" dirty="0"/>
          </a:p>
        </p:txBody>
      </p:sp>
    </p:spTree>
    <p:extLst>
      <p:ext uri="{BB962C8B-B14F-4D97-AF65-F5344CB8AC3E}">
        <p14:creationId xmlns:p14="http://schemas.microsoft.com/office/powerpoint/2010/main" val="2356760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633" y="398606"/>
            <a:ext cx="11220391" cy="1446414"/>
          </a:xfrm>
        </p:spPr>
        <p:txBody>
          <a:bodyPr>
            <a:normAutofit/>
          </a:bodyPr>
          <a:lstStyle/>
          <a:p>
            <a:r>
              <a:rPr lang="en-US" dirty="0"/>
              <a:t> </a:t>
            </a:r>
            <a:br>
              <a:rPr lang="en-US" sz="3600" b="1" dirty="0">
                <a:latin typeface="+mn-lt"/>
              </a:rPr>
            </a:br>
            <a:r>
              <a:rPr lang="en-US" sz="3600" b="1" dirty="0">
                <a:latin typeface="+mn-lt"/>
              </a:rPr>
              <a:t> (Evaluation Metrics)</a:t>
            </a:r>
            <a:endParaRPr lang="en-US" b="1" dirty="0">
              <a:latin typeface="+mn-lt"/>
            </a:endParaRPr>
          </a:p>
        </p:txBody>
      </p:sp>
      <p:sp>
        <p:nvSpPr>
          <p:cNvPr id="3" name="Content Placeholder 2"/>
          <p:cNvSpPr>
            <a:spLocks noGrp="1"/>
          </p:cNvSpPr>
          <p:nvPr>
            <p:ph idx="1"/>
          </p:nvPr>
        </p:nvSpPr>
        <p:spPr>
          <a:xfrm>
            <a:off x="1484310" y="2985851"/>
            <a:ext cx="10018713" cy="1804416"/>
          </a:xfrm>
        </p:spPr>
        <p:txBody>
          <a:bodyPr/>
          <a:lstStyle/>
          <a:p>
            <a:r>
              <a:rPr lang="en-US" dirty="0"/>
              <a:t>True Positive Rate (</a:t>
            </a:r>
            <a:r>
              <a:rPr lang="en-US" b="1" dirty="0"/>
              <a:t>TPR</a:t>
            </a:r>
            <a:r>
              <a:rPr lang="en-US" dirty="0"/>
              <a:t>), known as sensitivity, which is defined as TP/(TP + FN). </a:t>
            </a:r>
          </a:p>
          <a:p>
            <a:r>
              <a:rPr lang="en-US" dirty="0"/>
              <a:t>False Positive Rate (</a:t>
            </a:r>
            <a:r>
              <a:rPr lang="en-US" b="1" dirty="0"/>
              <a:t>FPR</a:t>
            </a:r>
            <a:r>
              <a:rPr lang="en-US" dirty="0"/>
              <a:t>), which is defined as FP/(FP + TN).</a:t>
            </a:r>
          </a:p>
        </p:txBody>
      </p:sp>
      <p:sp>
        <p:nvSpPr>
          <p:cNvPr id="4" name="Rectangle 3">
            <a:extLst>
              <a:ext uri="{FF2B5EF4-FFF2-40B4-BE49-F238E27FC236}">
                <a16:creationId xmlns:a16="http://schemas.microsoft.com/office/drawing/2014/main" id="{BFB20F72-04C1-4060-B37E-D7CD573BA254}"/>
              </a:ext>
            </a:extLst>
          </p:cNvPr>
          <p:cNvSpPr/>
          <p:nvPr/>
        </p:nvSpPr>
        <p:spPr>
          <a:xfrm>
            <a:off x="399011" y="-34717"/>
            <a:ext cx="6096000" cy="1200329"/>
          </a:xfrm>
          <a:prstGeom prst="rect">
            <a:avLst/>
          </a:prstGeom>
        </p:spPr>
        <p:txBody>
          <a:bodyPr>
            <a:spAutoFit/>
          </a:bodyPr>
          <a:lstStyle/>
          <a:p>
            <a:r>
              <a:rPr lang="en-US" sz="3600" b="1" dirty="0">
                <a:solidFill>
                  <a:prstClr val="black"/>
                </a:solidFill>
                <a:ea typeface="+mj-ea"/>
                <a:cs typeface="+mj-cs"/>
              </a:rPr>
              <a:t>Creating ML Models In Azure ML Studio</a:t>
            </a:r>
            <a:endParaRPr lang="en-US" dirty="0"/>
          </a:p>
        </p:txBody>
      </p:sp>
    </p:spTree>
    <p:extLst>
      <p:ext uri="{BB962C8B-B14F-4D97-AF65-F5344CB8AC3E}">
        <p14:creationId xmlns:p14="http://schemas.microsoft.com/office/powerpoint/2010/main" val="125549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15142"/>
            <a:ext cx="11320144" cy="1117333"/>
          </a:xfrm>
        </p:spPr>
        <p:txBody>
          <a:bodyPr>
            <a:normAutofit/>
          </a:bodyPr>
          <a:lstStyle/>
          <a:p>
            <a:r>
              <a:rPr lang="en-US" sz="3600" b="1" dirty="0">
                <a:latin typeface="+mn-lt"/>
              </a:rPr>
              <a:t> </a:t>
            </a:r>
            <a:br>
              <a:rPr lang="en-US" sz="3600" b="1" dirty="0">
                <a:latin typeface="+mn-lt"/>
              </a:rPr>
            </a:br>
            <a:r>
              <a:rPr lang="en-US" sz="3600" b="1" dirty="0">
                <a:latin typeface="+mn-lt"/>
              </a:rPr>
              <a:t> (Evaluation Metrics)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8403" y="1732475"/>
            <a:ext cx="6510528" cy="4941726"/>
          </a:xfrm>
        </p:spPr>
      </p:pic>
      <p:sp>
        <p:nvSpPr>
          <p:cNvPr id="4" name="Rectangle 3">
            <a:extLst>
              <a:ext uri="{FF2B5EF4-FFF2-40B4-BE49-F238E27FC236}">
                <a16:creationId xmlns:a16="http://schemas.microsoft.com/office/drawing/2014/main" id="{D34BC953-C6C9-4B3A-BAA5-48A186021AB1}"/>
              </a:ext>
            </a:extLst>
          </p:cNvPr>
          <p:cNvSpPr/>
          <p:nvPr/>
        </p:nvSpPr>
        <p:spPr>
          <a:xfrm>
            <a:off x="399011" y="-34717"/>
            <a:ext cx="6096000" cy="1200329"/>
          </a:xfrm>
          <a:prstGeom prst="rect">
            <a:avLst/>
          </a:prstGeom>
        </p:spPr>
        <p:txBody>
          <a:bodyPr>
            <a:spAutoFit/>
          </a:bodyPr>
          <a:lstStyle/>
          <a:p>
            <a:r>
              <a:rPr lang="en-US" sz="3600" b="1" dirty="0">
                <a:solidFill>
                  <a:prstClr val="black"/>
                </a:solidFill>
                <a:ea typeface="+mj-ea"/>
                <a:cs typeface="+mj-cs"/>
              </a:rPr>
              <a:t>Creating ML Models In Azure ML Studio</a:t>
            </a:r>
            <a:endParaRPr lang="en-US" dirty="0"/>
          </a:p>
        </p:txBody>
      </p:sp>
    </p:spTree>
    <p:extLst>
      <p:ext uri="{BB962C8B-B14F-4D97-AF65-F5344CB8AC3E}">
        <p14:creationId xmlns:p14="http://schemas.microsoft.com/office/powerpoint/2010/main" val="1383313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79" y="498764"/>
            <a:ext cx="11386646" cy="1531203"/>
          </a:xfrm>
        </p:spPr>
        <p:txBody>
          <a:bodyPr>
            <a:normAutofit/>
          </a:bodyPr>
          <a:lstStyle/>
          <a:p>
            <a:br>
              <a:rPr lang="en-US" sz="3600" b="1" dirty="0">
                <a:latin typeface="+mn-lt"/>
              </a:rPr>
            </a:br>
            <a:r>
              <a:rPr lang="en-US" sz="3600" b="1" dirty="0">
                <a:latin typeface="+mn-lt"/>
              </a:rPr>
              <a:t>(Score &amp; Evaluate Model)</a:t>
            </a:r>
            <a:endParaRPr lang="en-US" b="1" dirty="0">
              <a:latin typeface="+mn-l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5875" y="1739156"/>
            <a:ext cx="5815584" cy="4965717"/>
          </a:xfrm>
        </p:spPr>
      </p:pic>
      <p:sp>
        <p:nvSpPr>
          <p:cNvPr id="5" name="Rectangle 4">
            <a:extLst>
              <a:ext uri="{FF2B5EF4-FFF2-40B4-BE49-F238E27FC236}">
                <a16:creationId xmlns:a16="http://schemas.microsoft.com/office/drawing/2014/main" id="{7E168256-2AA3-4783-B22C-638F63E81CB3}"/>
              </a:ext>
            </a:extLst>
          </p:cNvPr>
          <p:cNvSpPr/>
          <p:nvPr/>
        </p:nvSpPr>
        <p:spPr>
          <a:xfrm>
            <a:off x="399011" y="-34717"/>
            <a:ext cx="6096000" cy="1200329"/>
          </a:xfrm>
          <a:prstGeom prst="rect">
            <a:avLst/>
          </a:prstGeom>
        </p:spPr>
        <p:txBody>
          <a:bodyPr>
            <a:spAutoFit/>
          </a:bodyPr>
          <a:lstStyle/>
          <a:p>
            <a:r>
              <a:rPr lang="en-US" sz="3600" b="1" dirty="0">
                <a:solidFill>
                  <a:prstClr val="black"/>
                </a:solidFill>
                <a:ea typeface="+mj-ea"/>
                <a:cs typeface="+mj-cs"/>
              </a:rPr>
              <a:t>Creating ML Models In Azure ML Studio</a:t>
            </a:r>
            <a:endParaRPr lang="en-US" dirty="0"/>
          </a:p>
        </p:txBody>
      </p:sp>
    </p:spTree>
    <p:extLst>
      <p:ext uri="{BB962C8B-B14F-4D97-AF65-F5344CB8AC3E}">
        <p14:creationId xmlns:p14="http://schemas.microsoft.com/office/powerpoint/2010/main" val="452519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5" y="482138"/>
            <a:ext cx="11370020" cy="1363287"/>
          </a:xfrm>
        </p:spPr>
        <p:txBody>
          <a:bodyPr>
            <a:normAutofit/>
          </a:bodyPr>
          <a:lstStyle/>
          <a:p>
            <a:r>
              <a:rPr lang="en-US" dirty="0"/>
              <a:t> </a:t>
            </a:r>
            <a:br>
              <a:rPr lang="en-US" sz="3600" b="1" dirty="0">
                <a:latin typeface="+mn-lt"/>
              </a:rPr>
            </a:br>
            <a:r>
              <a:rPr lang="en-US" sz="3600" b="1" dirty="0">
                <a:latin typeface="+mn-lt"/>
              </a:rPr>
              <a:t> (Score &amp; Evaluate Model)</a:t>
            </a:r>
            <a:endParaRPr lang="en-US" b="1" dirty="0">
              <a:latin typeface="+mn-l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2500" y="2447325"/>
            <a:ext cx="10287000" cy="3219450"/>
          </a:xfrm>
        </p:spPr>
      </p:pic>
      <p:sp>
        <p:nvSpPr>
          <p:cNvPr id="4" name="Rectangle 3">
            <a:extLst>
              <a:ext uri="{FF2B5EF4-FFF2-40B4-BE49-F238E27FC236}">
                <a16:creationId xmlns:a16="http://schemas.microsoft.com/office/drawing/2014/main" id="{5325D57E-C1AD-4CC1-9CEC-C9719F2F45CE}"/>
              </a:ext>
            </a:extLst>
          </p:cNvPr>
          <p:cNvSpPr/>
          <p:nvPr/>
        </p:nvSpPr>
        <p:spPr>
          <a:xfrm>
            <a:off x="399011" y="-34717"/>
            <a:ext cx="6096000" cy="1200329"/>
          </a:xfrm>
          <a:prstGeom prst="rect">
            <a:avLst/>
          </a:prstGeom>
        </p:spPr>
        <p:txBody>
          <a:bodyPr>
            <a:spAutoFit/>
          </a:bodyPr>
          <a:lstStyle/>
          <a:p>
            <a:r>
              <a:rPr lang="en-US" sz="3600" b="1" dirty="0">
                <a:solidFill>
                  <a:prstClr val="black"/>
                </a:solidFill>
                <a:ea typeface="+mj-ea"/>
                <a:cs typeface="+mj-cs"/>
              </a:rPr>
              <a:t>Creating ML Models In Azure ML Studio</a:t>
            </a:r>
            <a:endParaRPr lang="en-US" dirty="0"/>
          </a:p>
        </p:txBody>
      </p:sp>
    </p:spTree>
    <p:extLst>
      <p:ext uri="{BB962C8B-B14F-4D97-AF65-F5344CB8AC3E}">
        <p14:creationId xmlns:p14="http://schemas.microsoft.com/office/powerpoint/2010/main" val="277269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C0977A-794B-4CB2-AD3E-9023B6699496}"/>
              </a:ext>
            </a:extLst>
          </p:cNvPr>
          <p:cNvSpPr/>
          <p:nvPr/>
        </p:nvSpPr>
        <p:spPr>
          <a:xfrm>
            <a:off x="399011" y="-34717"/>
            <a:ext cx="6096000" cy="1200329"/>
          </a:xfrm>
          <a:prstGeom prst="rect">
            <a:avLst/>
          </a:prstGeom>
        </p:spPr>
        <p:txBody>
          <a:bodyPr>
            <a:spAutoFit/>
          </a:bodyPr>
          <a:lstStyle/>
          <a:p>
            <a:r>
              <a:rPr lang="en-US" sz="3600" b="1" dirty="0">
                <a:solidFill>
                  <a:prstClr val="black"/>
                </a:solidFill>
                <a:ea typeface="+mj-ea"/>
                <a:cs typeface="+mj-cs"/>
              </a:rPr>
              <a:t>Creating ML Models In Azure ML Studio</a:t>
            </a:r>
            <a:endParaRPr lang="en-US" dirty="0"/>
          </a:p>
        </p:txBody>
      </p:sp>
      <p:pic>
        <p:nvPicPr>
          <p:cNvPr id="6" name="Picture 5">
            <a:extLst>
              <a:ext uri="{FF2B5EF4-FFF2-40B4-BE49-F238E27FC236}">
                <a16:creationId xmlns:a16="http://schemas.microsoft.com/office/drawing/2014/main" id="{AEFFE5AB-7807-42C8-9D1B-9DD22AA7F74A}"/>
              </a:ext>
            </a:extLst>
          </p:cNvPr>
          <p:cNvPicPr>
            <a:picLocks noChangeAspect="1"/>
          </p:cNvPicPr>
          <p:nvPr/>
        </p:nvPicPr>
        <p:blipFill>
          <a:blip r:embed="rId2"/>
          <a:stretch>
            <a:fillRect/>
          </a:stretch>
        </p:blipFill>
        <p:spPr>
          <a:xfrm>
            <a:off x="4868183" y="1760768"/>
            <a:ext cx="5867908" cy="4496190"/>
          </a:xfrm>
          <a:prstGeom prst="rect">
            <a:avLst/>
          </a:prstGeom>
        </p:spPr>
      </p:pic>
      <p:sp>
        <p:nvSpPr>
          <p:cNvPr id="8" name="TextBox 7">
            <a:extLst>
              <a:ext uri="{FF2B5EF4-FFF2-40B4-BE49-F238E27FC236}">
                <a16:creationId xmlns:a16="http://schemas.microsoft.com/office/drawing/2014/main" id="{D9E01C14-9493-425A-8AFA-EFD43EBA12FE}"/>
              </a:ext>
            </a:extLst>
          </p:cNvPr>
          <p:cNvSpPr txBox="1"/>
          <p:nvPr/>
        </p:nvSpPr>
        <p:spPr>
          <a:xfrm>
            <a:off x="691376" y="1576102"/>
            <a:ext cx="3055434" cy="646331"/>
          </a:xfrm>
          <a:prstGeom prst="rect">
            <a:avLst/>
          </a:prstGeom>
          <a:noFill/>
        </p:spPr>
        <p:txBody>
          <a:bodyPr wrap="square" rtlCol="0">
            <a:spAutoFit/>
          </a:bodyPr>
          <a:lstStyle/>
          <a:p>
            <a:pPr marL="571500" indent="-571500">
              <a:buFont typeface="Arial" panose="020B0604020202020204" pitchFamily="34" charset="0"/>
              <a:buChar char="•"/>
            </a:pPr>
            <a:r>
              <a:rPr lang="en-US" sz="3600" b="1" dirty="0"/>
              <a:t>ROC Curve</a:t>
            </a:r>
          </a:p>
        </p:txBody>
      </p:sp>
    </p:spTree>
    <p:extLst>
      <p:ext uri="{BB962C8B-B14F-4D97-AF65-F5344CB8AC3E}">
        <p14:creationId xmlns:p14="http://schemas.microsoft.com/office/powerpoint/2010/main" val="2820641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45" y="2770632"/>
            <a:ext cx="8907791" cy="1752599"/>
          </a:xfrm>
        </p:spPr>
        <p:txBody>
          <a:bodyPr>
            <a:normAutofit/>
          </a:bodyPr>
          <a:lstStyle/>
          <a:p>
            <a:r>
              <a:rPr lang="en-US" sz="6600" b="1" dirty="0">
                <a:latin typeface="+mn-lt"/>
              </a:rPr>
              <a:t>END OF MODULE 4</a:t>
            </a:r>
          </a:p>
        </p:txBody>
      </p:sp>
    </p:spTree>
    <p:extLst>
      <p:ext uri="{BB962C8B-B14F-4D97-AF65-F5344CB8AC3E}">
        <p14:creationId xmlns:p14="http://schemas.microsoft.com/office/powerpoint/2010/main" val="486989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146" y="2900"/>
            <a:ext cx="6776089" cy="1069847"/>
          </a:xfrm>
        </p:spPr>
        <p:txBody>
          <a:bodyPr>
            <a:normAutofit fontScale="90000"/>
          </a:bodyPr>
          <a:lstStyle/>
          <a:p>
            <a:r>
              <a:rPr lang="en-US" b="1" dirty="0">
                <a:latin typeface="+mn-lt"/>
              </a:rPr>
              <a:t>ML Process – Data Understanding</a:t>
            </a:r>
          </a:p>
        </p:txBody>
      </p:sp>
      <p:sp>
        <p:nvSpPr>
          <p:cNvPr id="3" name="Content Placeholder 2"/>
          <p:cNvSpPr>
            <a:spLocks noGrp="1"/>
          </p:cNvSpPr>
          <p:nvPr>
            <p:ph idx="1"/>
          </p:nvPr>
        </p:nvSpPr>
        <p:spPr/>
        <p:txBody>
          <a:bodyPr/>
          <a:lstStyle/>
          <a:p>
            <a:r>
              <a:rPr lang="en-US" dirty="0"/>
              <a:t>Get familiar with the data. Is it enough to solve the stated business problem? If not, do we need to redesign the data collection process? </a:t>
            </a:r>
          </a:p>
          <a:p>
            <a:r>
              <a:rPr lang="en-US" dirty="0"/>
              <a:t>What’s needed vs. what’s available </a:t>
            </a:r>
          </a:p>
          <a:p>
            <a:r>
              <a:rPr lang="en-US" dirty="0"/>
              <a:t>Identify data quality problems </a:t>
            </a:r>
          </a:p>
          <a:p>
            <a:r>
              <a:rPr lang="en-US" dirty="0"/>
              <a:t>Determine the structures and tools needed </a:t>
            </a:r>
          </a:p>
          <a:p>
            <a:endParaRPr lang="en-US" dirty="0"/>
          </a:p>
        </p:txBody>
      </p:sp>
    </p:spTree>
    <p:extLst>
      <p:ext uri="{BB962C8B-B14F-4D97-AF65-F5344CB8AC3E}">
        <p14:creationId xmlns:p14="http://schemas.microsoft.com/office/powerpoint/2010/main" val="90889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502" y="100360"/>
            <a:ext cx="5698274" cy="934573"/>
          </a:xfrm>
        </p:spPr>
        <p:txBody>
          <a:bodyPr>
            <a:normAutofit fontScale="90000"/>
          </a:bodyPr>
          <a:lstStyle/>
          <a:p>
            <a:r>
              <a:rPr lang="en-US" b="1" dirty="0">
                <a:latin typeface="+mn-lt"/>
              </a:rPr>
              <a:t>ML Process – Data Preparation</a:t>
            </a:r>
          </a:p>
        </p:txBody>
      </p:sp>
      <p:sp>
        <p:nvSpPr>
          <p:cNvPr id="3" name="Content Placeholder 2"/>
          <p:cNvSpPr>
            <a:spLocks noGrp="1"/>
          </p:cNvSpPr>
          <p:nvPr>
            <p:ph idx="1"/>
          </p:nvPr>
        </p:nvSpPr>
        <p:spPr/>
        <p:txBody>
          <a:bodyPr>
            <a:normAutofit/>
          </a:bodyPr>
          <a:lstStyle/>
          <a:p>
            <a:r>
              <a:rPr lang="en-US" dirty="0"/>
              <a:t>Tasks include attribute selection as well as transformation and cleaning of data </a:t>
            </a:r>
          </a:p>
          <a:p>
            <a:r>
              <a:rPr lang="en-US" dirty="0"/>
              <a:t>Understand what to keep and what to discard </a:t>
            </a:r>
          </a:p>
          <a:p>
            <a:r>
              <a:rPr lang="en-US" dirty="0"/>
              <a:t>Extensive use of exploratory data analysis and visualization </a:t>
            </a:r>
          </a:p>
          <a:p>
            <a:r>
              <a:rPr lang="en-US" dirty="0"/>
              <a:t>Process likely to be repeated multiple times</a:t>
            </a:r>
          </a:p>
          <a:p>
            <a:endParaRPr lang="en-US" dirty="0"/>
          </a:p>
          <a:p>
            <a:endParaRPr lang="en-US" dirty="0"/>
          </a:p>
        </p:txBody>
      </p:sp>
    </p:spTree>
    <p:extLst>
      <p:ext uri="{BB962C8B-B14F-4D97-AF65-F5344CB8AC3E}">
        <p14:creationId xmlns:p14="http://schemas.microsoft.com/office/powerpoint/2010/main" val="1797661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27454</TotalTime>
  <Words>2449</Words>
  <Application>Microsoft Office PowerPoint</Application>
  <PresentationFormat>Widescreen</PresentationFormat>
  <Paragraphs>360</Paragraphs>
  <Slides>75</Slides>
  <Notes>66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Calibri Light</vt:lpstr>
      <vt:lpstr>Segoe UI</vt:lpstr>
      <vt:lpstr>Wingdings</vt:lpstr>
      <vt:lpstr>Office Theme</vt:lpstr>
      <vt:lpstr>MODULE 4</vt:lpstr>
      <vt:lpstr>Module Outline</vt:lpstr>
      <vt:lpstr>Azure ML Studio</vt:lpstr>
      <vt:lpstr>Azure ML Studio (Cont’d)</vt:lpstr>
      <vt:lpstr> Azure ML Studio (Cont’d)  ML Algorithms</vt:lpstr>
      <vt:lpstr>Machine Learning Process         (Overview)</vt:lpstr>
      <vt:lpstr>ML Process – Business Understanding</vt:lpstr>
      <vt:lpstr>ML Process – Data Understanding</vt:lpstr>
      <vt:lpstr>ML Process – Data Preparation</vt:lpstr>
      <vt:lpstr>ML Process – Modelling</vt:lpstr>
      <vt:lpstr>ML Process – Evaluation</vt:lpstr>
      <vt:lpstr>ML Process – Deployment</vt:lpstr>
      <vt:lpstr>  Creating ML Models In Azure ML Studio   (Explore the data dictionary)</vt:lpstr>
      <vt:lpstr>Creating ML Models In Azure ML Studio</vt:lpstr>
      <vt:lpstr> Creating ML Models In Azure ML Studio</vt:lpstr>
      <vt:lpstr>Creating ML Models In Azure ML Studio</vt:lpstr>
      <vt:lpstr>Creating ML Models In Azure ML Studio (Uploading your data)</vt:lpstr>
      <vt:lpstr> Creating ML Models In Azure ML Studio   (Uploading your data)</vt:lpstr>
      <vt:lpstr>Creating ML Models In Azure ML Studio  (Uploading your data)</vt:lpstr>
      <vt:lpstr>Creating ML Models In Azure ML Studio   (Explore your data)</vt:lpstr>
      <vt:lpstr>Creating ML Models In Azure ML Studio  (Explore your data)</vt:lpstr>
      <vt:lpstr>Creating ML Models In Azure ML Studio  (Explore your data)</vt:lpstr>
      <vt:lpstr>Creating ML Models In Azure ML Studio  (Removing Duplicates) </vt:lpstr>
      <vt:lpstr>Creating ML Models In Azure ML Studio  (Removing Duplicates)</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“Credit Score”)</vt:lpstr>
      <vt:lpstr>PowerPoint Presentation</vt:lpstr>
      <vt:lpstr>PowerPoint Presentation</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“Credit Score”)</vt:lpstr>
      <vt:lpstr>Creating ML Models In Azure ML Studio   (Handling “Annual Income”)</vt:lpstr>
      <vt:lpstr>Creating ML Models In Azure ML Studio   (Handling “Annual Income”)</vt:lpstr>
      <vt:lpstr>Creating ML Models In Azure ML Studio   (Handling “Annual Income”)</vt:lpstr>
      <vt:lpstr>Creating ML Models In Azure ML Studio   (Handling “Annual Income”)</vt:lpstr>
      <vt:lpstr>Creating ML Models In Azure ML Studio  (Handling “Current Loan Amount”)</vt:lpstr>
      <vt:lpstr>Creating ML Models In Azure ML Studio  (Handling “Current Loan Amount”)</vt:lpstr>
      <vt:lpstr>Creating ML Models In Azure ML Studio  (Handling “Current Loan Amount”)</vt:lpstr>
      <vt:lpstr>Creating ML Models In Azure ML Studio  (Handling “Current Loan Amount”)</vt:lpstr>
      <vt:lpstr>Creating ML Models In Azure ML Studio  (Handling “Current Loan Amount”)</vt:lpstr>
      <vt:lpstr>Creating ML Models In Azure ML Studio  (Handling Features with Python Module) </vt:lpstr>
      <vt:lpstr>Creating ML Models In Azure ML Studio  (Handling Features with Python Module) </vt:lpstr>
      <vt:lpstr>Creating ML Models In Azure ML Studio  (Handling Features with Python Module) </vt:lpstr>
      <vt:lpstr>Creating ML Models In Azure ML Studio  (Handling Features with Python Module) </vt:lpstr>
      <vt:lpstr>Creating ML Models In Azure ML Studio  (Handling Features with Python Module) </vt:lpstr>
      <vt:lpstr>  (Handling Features with Python Module: Converting Data Type)</vt:lpstr>
      <vt:lpstr>  (Handling Features with Python Module: Converting Data Type)</vt:lpstr>
      <vt:lpstr>  (Handling Features with Python Module: Converting Data Type)</vt:lpstr>
      <vt:lpstr>  (Handling Features with “Edit Metadata”)</vt:lpstr>
      <vt:lpstr>  (Handling Features with “Edit Metadata”)</vt:lpstr>
      <vt:lpstr>   (Handling Features with “Edit Metadata”)</vt:lpstr>
      <vt:lpstr>   (Handling “Years In Current Job”)</vt:lpstr>
      <vt:lpstr>   (Handling “Years In Current Job”)</vt:lpstr>
      <vt:lpstr>  (Handling “Years In Current Job”)</vt:lpstr>
      <vt:lpstr>   (Handling “Years In Current Job”)</vt:lpstr>
      <vt:lpstr> (Splitting Data)</vt:lpstr>
      <vt:lpstr>PowerPoint Presentation</vt:lpstr>
      <vt:lpstr>  (Add Hypertuning Parameters)</vt:lpstr>
      <vt:lpstr> (Evaluation Metrics)</vt:lpstr>
      <vt:lpstr>   (Evaluation Metrics)</vt:lpstr>
      <vt:lpstr>   (Evaluation Metrics)</vt:lpstr>
      <vt:lpstr> (Score &amp; Evaluate Model)</vt:lpstr>
      <vt:lpstr>   (Score &amp; Evaluate Model)</vt:lpstr>
      <vt:lpstr>PowerPoint Presentation</vt:lpstr>
      <vt:lpstr>END OF MODULE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dc:title>
  <dc:creator>Microsoft Office User</dc:creator>
  <cp:lastModifiedBy>Mohsin Aslam</cp:lastModifiedBy>
  <cp:revision>288</cp:revision>
  <dcterms:created xsi:type="dcterms:W3CDTF">2017-08-19T18:32:35Z</dcterms:created>
  <dcterms:modified xsi:type="dcterms:W3CDTF">2018-04-16T21:01:09Z</dcterms:modified>
</cp:coreProperties>
</file>